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3"/>
  </p:notesMasterIdLst>
  <p:sldIdLst>
    <p:sldId id="256" r:id="rId2"/>
  </p:sldIdLst>
  <p:sldSz cx="402336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B0A7BA-E239-4515-8910-6E5DD425E6EF}">
  <a:tblStyle styleId="{44B0A7BA-E239-4515-8910-6E5DD425E6E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94377"/>
  </p:normalViewPr>
  <p:slideViewPr>
    <p:cSldViewPr snapToGrid="0" snapToObjects="1">
      <p:cViewPr>
        <p:scale>
          <a:sx n="32" d="100"/>
          <a:sy n="32" d="100"/>
        </p:scale>
        <p:origin x="15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400" b="1"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r>
              <a:rPr lang="en-US" sz="2400" b="1" dirty="0" smtClean="0"/>
              <a:t>General </a:t>
            </a:r>
            <a:r>
              <a:rPr lang="en-US" sz="2400" b="1" dirty="0"/>
              <a:t>Interest in Ultrasound</a:t>
            </a:r>
          </a:p>
        </c:rich>
      </c:tx>
      <c:layout/>
      <c:overlay val="0"/>
      <c:spPr>
        <a:noFill/>
        <a:ln>
          <a:noFill/>
        </a:ln>
        <a:effectLst/>
      </c:spPr>
      <c:txPr>
        <a:bodyPr rot="0" spcFirstLastPara="1" vertOverflow="ellipsis" vert="horz" wrap="square" anchor="ctr" anchorCtr="1"/>
        <a:lstStyle/>
        <a:p>
          <a:pPr algn="ctr">
            <a:defRPr sz="2400" b="1"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endParaRPr lang="en-US"/>
        </a:p>
      </c:txPr>
    </c:title>
    <c:autoTitleDeleted val="0"/>
    <c:plotArea>
      <c:layout>
        <c:manualLayout>
          <c:layoutTarget val="inner"/>
          <c:xMode val="edge"/>
          <c:yMode val="edge"/>
          <c:x val="0.0760372757049274"/>
          <c:y val="0.1291072510167"/>
          <c:w val="0.759912800589382"/>
          <c:h val="0.749912823397075"/>
        </c:manualLayout>
      </c:layout>
      <c:barChart>
        <c:barDir val="col"/>
        <c:grouping val="clustered"/>
        <c:varyColors val="0"/>
        <c:ser>
          <c:idx val="0"/>
          <c:order val="0"/>
          <c:tx>
            <c:strRef>
              <c:f>'PrePost 1'!$B$1</c:f>
              <c:strCache>
                <c:ptCount val="1"/>
                <c:pt idx="0">
                  <c:v>Pre-Ultrasound</c:v>
                </c:pt>
              </c:strCache>
            </c:strRef>
          </c:tx>
          <c:spPr>
            <a:solidFill>
              <a:schemeClr val="accent1"/>
            </a:solidFill>
            <a:ln>
              <a:noFill/>
            </a:ln>
            <a:effectLst/>
          </c:spPr>
          <c:invertIfNegative val="0"/>
          <c:val>
            <c:numRef>
              <c:f>'PrePost 1'!$B$2:$B$11</c:f>
              <c:numCache>
                <c:formatCode>0.00</c:formatCode>
                <c:ptCount val="10"/>
                <c:pt idx="0">
                  <c:v>0.0185185185185185</c:v>
                </c:pt>
                <c:pt idx="1">
                  <c:v>0.0</c:v>
                </c:pt>
                <c:pt idx="2">
                  <c:v>0.0185185185185185</c:v>
                </c:pt>
                <c:pt idx="3">
                  <c:v>0.037037037037037</c:v>
                </c:pt>
                <c:pt idx="4">
                  <c:v>0.0555555555555555</c:v>
                </c:pt>
                <c:pt idx="5">
                  <c:v>0.111111111111111</c:v>
                </c:pt>
                <c:pt idx="6">
                  <c:v>0.0740740740740741</c:v>
                </c:pt>
                <c:pt idx="7">
                  <c:v>0.296296296296296</c:v>
                </c:pt>
                <c:pt idx="8">
                  <c:v>0.203703703703704</c:v>
                </c:pt>
                <c:pt idx="9">
                  <c:v>0.185185185185185</c:v>
                </c:pt>
              </c:numCache>
            </c:numRef>
          </c:val>
        </c:ser>
        <c:ser>
          <c:idx val="1"/>
          <c:order val="1"/>
          <c:tx>
            <c:strRef>
              <c:f>'PrePost 1'!$C$1</c:f>
              <c:strCache>
                <c:ptCount val="1"/>
                <c:pt idx="0">
                  <c:v>Post-Ultrasound</c:v>
                </c:pt>
              </c:strCache>
            </c:strRef>
          </c:tx>
          <c:spPr>
            <a:solidFill>
              <a:srgbClr val="FFC000"/>
            </a:solidFill>
            <a:ln>
              <a:noFill/>
            </a:ln>
            <a:effectLst/>
          </c:spPr>
          <c:invertIfNegative val="0"/>
          <c:val>
            <c:numRef>
              <c:f>'PrePost 1'!$C$2:$C$11</c:f>
              <c:numCache>
                <c:formatCode>0.00</c:formatCode>
                <c:ptCount val="10"/>
                <c:pt idx="0">
                  <c:v>0.0</c:v>
                </c:pt>
                <c:pt idx="1">
                  <c:v>0.0</c:v>
                </c:pt>
                <c:pt idx="2">
                  <c:v>0.0140845070422535</c:v>
                </c:pt>
                <c:pt idx="3">
                  <c:v>0.0140845070422535</c:v>
                </c:pt>
                <c:pt idx="4">
                  <c:v>0.0563380281690141</c:v>
                </c:pt>
                <c:pt idx="5">
                  <c:v>0.0422535211267606</c:v>
                </c:pt>
                <c:pt idx="6">
                  <c:v>0.154929577464789</c:v>
                </c:pt>
                <c:pt idx="7">
                  <c:v>0.197183098591549</c:v>
                </c:pt>
                <c:pt idx="8">
                  <c:v>0.140845070422535</c:v>
                </c:pt>
                <c:pt idx="9">
                  <c:v>0.380281690140845</c:v>
                </c:pt>
              </c:numCache>
            </c:numRef>
          </c:val>
        </c:ser>
        <c:dLbls>
          <c:showLegendKey val="0"/>
          <c:showVal val="0"/>
          <c:showCatName val="0"/>
          <c:showSerName val="0"/>
          <c:showPercent val="0"/>
          <c:showBubbleSize val="0"/>
        </c:dLbls>
        <c:gapWidth val="150"/>
        <c:axId val="-162063712"/>
        <c:axId val="-185770880"/>
      </c:barChart>
      <c:catAx>
        <c:axId val="-162063712"/>
        <c:scaling>
          <c:orientation val="minMax"/>
        </c:scaling>
        <c:delete val="0"/>
        <c:axPos val="b"/>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r>
                  <a:rPr lang="en-US" sz="1600" dirty="0"/>
                  <a:t>Student Response</a:t>
                </a:r>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endParaRPr lang="en-US"/>
          </a:p>
        </c:txPr>
        <c:crossAx val="-185770880"/>
        <c:crosses val="autoZero"/>
        <c:auto val="1"/>
        <c:lblAlgn val="ctr"/>
        <c:lblOffset val="100"/>
        <c:noMultiLvlLbl val="0"/>
      </c:catAx>
      <c:valAx>
        <c:axId val="-18577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r>
                  <a:rPr lang="en-US" sz="1600" dirty="0"/>
                  <a:t>Percentage</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162063712"/>
        <c:crosses val="autoZero"/>
        <c:crossBetween val="between"/>
        <c:majorUnit val="0.1"/>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r"/>
      <c:layout>
        <c:manualLayout>
          <c:xMode val="edge"/>
          <c:yMode val="edge"/>
          <c:x val="0.838291223513553"/>
          <c:y val="0.50036298347322"/>
          <c:w val="0.157533411141979"/>
          <c:h val="0.09816128753136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legend>
    <c:plotVisOnly val="1"/>
    <c:dispBlanksAs val="gap"/>
    <c:showDLblsOverMax val="0"/>
  </c:chart>
  <c:spPr>
    <a:noFill/>
    <a:ln>
      <a:solidFill>
        <a:schemeClr val="tx1"/>
      </a:solidFill>
    </a:ln>
    <a:effectLst/>
  </c:spPr>
  <c:txPr>
    <a:bodyPr/>
    <a:lstStyle/>
    <a:p>
      <a:pPr>
        <a:defRPr>
          <a:latin typeface="Times New Roman" charset="0"/>
          <a:ea typeface="Times New Roman" charset="0"/>
          <a:cs typeface="Times New Roman"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400" b="1"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r>
              <a:rPr lang="en-US" sz="2400" b="1" dirty="0"/>
              <a:t>Confidence with Ultrasound Technology</a:t>
            </a:r>
          </a:p>
        </c:rich>
      </c:tx>
      <c:layout/>
      <c:overlay val="0"/>
      <c:spPr>
        <a:noFill/>
        <a:ln>
          <a:noFill/>
        </a:ln>
        <a:effectLst/>
      </c:spPr>
      <c:txPr>
        <a:bodyPr rot="0" spcFirstLastPara="1" vertOverflow="ellipsis" vert="horz" wrap="square" anchor="ctr" anchorCtr="1"/>
        <a:lstStyle/>
        <a:p>
          <a:pPr algn="ctr">
            <a:defRPr sz="2400" b="1"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endParaRPr lang="en-US"/>
        </a:p>
      </c:txPr>
    </c:title>
    <c:autoTitleDeleted val="0"/>
    <c:plotArea>
      <c:layout>
        <c:manualLayout>
          <c:layoutTarget val="inner"/>
          <c:xMode val="edge"/>
          <c:yMode val="edge"/>
          <c:x val="0.0751971117330268"/>
          <c:y val="0.126810582980884"/>
          <c:w val="0.763963700034229"/>
          <c:h val="0.730794883025642"/>
        </c:manualLayout>
      </c:layout>
      <c:barChart>
        <c:barDir val="col"/>
        <c:grouping val="clustered"/>
        <c:varyColors val="0"/>
        <c:ser>
          <c:idx val="0"/>
          <c:order val="0"/>
          <c:tx>
            <c:strRef>
              <c:f>PrePost2!$A$1</c:f>
              <c:strCache>
                <c:ptCount val="1"/>
                <c:pt idx="0">
                  <c:v>Pre-Ultrasound</c:v>
                </c:pt>
              </c:strCache>
            </c:strRef>
          </c:tx>
          <c:spPr>
            <a:solidFill>
              <a:schemeClr val="accent1"/>
            </a:solidFill>
            <a:ln>
              <a:noFill/>
            </a:ln>
            <a:effectLst/>
          </c:spPr>
          <c:invertIfNegative val="0"/>
          <c:dPt>
            <c:idx val="0"/>
            <c:invertIfNegative val="0"/>
            <c:bubble3D val="0"/>
            <c:spPr>
              <a:solidFill>
                <a:schemeClr val="accent1"/>
              </a:solidFill>
              <a:ln>
                <a:noFill/>
              </a:ln>
              <a:effectLst/>
            </c:spPr>
          </c:dPt>
          <c:val>
            <c:numRef>
              <c:f>PrePost2!$A$2:$A$11</c:f>
              <c:numCache>
                <c:formatCode>0.00</c:formatCode>
                <c:ptCount val="10"/>
                <c:pt idx="0">
                  <c:v>0.592592592592593</c:v>
                </c:pt>
                <c:pt idx="1">
                  <c:v>0.0925925925925926</c:v>
                </c:pt>
                <c:pt idx="2">
                  <c:v>0.0925925925925926</c:v>
                </c:pt>
                <c:pt idx="3">
                  <c:v>0.037037037037037</c:v>
                </c:pt>
                <c:pt idx="4">
                  <c:v>0.0740740740740741</c:v>
                </c:pt>
                <c:pt idx="5">
                  <c:v>0.0</c:v>
                </c:pt>
                <c:pt idx="6">
                  <c:v>0.0740740740740741</c:v>
                </c:pt>
                <c:pt idx="7">
                  <c:v>0.0185185185185185</c:v>
                </c:pt>
                <c:pt idx="8">
                  <c:v>0.0185185185185185</c:v>
                </c:pt>
                <c:pt idx="9">
                  <c:v>0.0</c:v>
                </c:pt>
              </c:numCache>
            </c:numRef>
          </c:val>
        </c:ser>
        <c:ser>
          <c:idx val="1"/>
          <c:order val="1"/>
          <c:tx>
            <c:strRef>
              <c:f>PrePost2!$B$1</c:f>
              <c:strCache>
                <c:ptCount val="1"/>
                <c:pt idx="0">
                  <c:v>Post-Ultrasound</c:v>
                </c:pt>
              </c:strCache>
            </c:strRef>
          </c:tx>
          <c:spPr>
            <a:solidFill>
              <a:srgbClr val="FFC000"/>
            </a:solidFill>
            <a:ln>
              <a:noFill/>
            </a:ln>
            <a:effectLst/>
          </c:spPr>
          <c:invertIfNegative val="0"/>
          <c:val>
            <c:numRef>
              <c:f>PrePost2!$B$2:$B$11</c:f>
              <c:numCache>
                <c:formatCode>0.00</c:formatCode>
                <c:ptCount val="10"/>
                <c:pt idx="0">
                  <c:v>0.112676056338028</c:v>
                </c:pt>
                <c:pt idx="1">
                  <c:v>0.183098591549296</c:v>
                </c:pt>
                <c:pt idx="2">
                  <c:v>0.140845070422535</c:v>
                </c:pt>
                <c:pt idx="3">
                  <c:v>0.225352112676056</c:v>
                </c:pt>
                <c:pt idx="4">
                  <c:v>0.126760563380282</c:v>
                </c:pt>
                <c:pt idx="5">
                  <c:v>0.126760563380282</c:v>
                </c:pt>
                <c:pt idx="6">
                  <c:v>0.0422535211267606</c:v>
                </c:pt>
                <c:pt idx="7">
                  <c:v>0.0140845070422535</c:v>
                </c:pt>
                <c:pt idx="8">
                  <c:v>0.0</c:v>
                </c:pt>
                <c:pt idx="9">
                  <c:v>0.028169014084507</c:v>
                </c:pt>
              </c:numCache>
            </c:numRef>
          </c:val>
        </c:ser>
        <c:dLbls>
          <c:showLegendKey val="0"/>
          <c:showVal val="0"/>
          <c:showCatName val="0"/>
          <c:showSerName val="0"/>
          <c:showPercent val="0"/>
          <c:showBubbleSize val="0"/>
        </c:dLbls>
        <c:gapWidth val="150"/>
        <c:axId val="-135419040"/>
        <c:axId val="-534926336"/>
      </c:barChart>
      <c:catAx>
        <c:axId val="-135419040"/>
        <c:scaling>
          <c:orientation val="minMax"/>
        </c:scaling>
        <c:delete val="0"/>
        <c:axPos val="b"/>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r>
                  <a:rPr lang="en-US" sz="1600" dirty="0"/>
                  <a:t>Student Response</a:t>
                </a:r>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endParaRPr lang="en-US"/>
          </a:p>
        </c:txPr>
        <c:crossAx val="-534926336"/>
        <c:crosses val="autoZero"/>
        <c:auto val="1"/>
        <c:lblAlgn val="ctr"/>
        <c:lblOffset val="100"/>
        <c:noMultiLvlLbl val="0"/>
      </c:catAx>
      <c:valAx>
        <c:axId val="-534926336"/>
        <c:scaling>
          <c:orientation val="minMax"/>
          <c:max val="0.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r>
                  <a:rPr lang="en-US" sz="1600" dirty="0"/>
                  <a:t>PErcentage</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135419040"/>
        <c:crosses val="autoZero"/>
        <c:crossBetween val="between"/>
        <c:majorUnit val="0.1"/>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legend>
    <c:plotVisOnly val="1"/>
    <c:dispBlanksAs val="gap"/>
    <c:showDLblsOverMax val="0"/>
  </c:chart>
  <c:spPr>
    <a:noFill/>
    <a:ln>
      <a:solidFill>
        <a:schemeClr val="tx1"/>
      </a:solidFill>
    </a:ln>
    <a:effectLst/>
  </c:spPr>
  <c:txPr>
    <a:bodyPr/>
    <a:lstStyle/>
    <a:p>
      <a:pPr>
        <a:defRPr>
          <a:latin typeface="Times New Roman" charset="0"/>
          <a:ea typeface="Times New Roman" charset="0"/>
          <a:cs typeface="Times New Roman"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r>
              <a:rPr lang="en-US" sz="2400" b="1" dirty="0"/>
              <a:t>Ability to Interpret Ultrasound Images</a:t>
            </a:r>
          </a:p>
        </c:rich>
      </c:tx>
      <c:layout/>
      <c:overlay val="0"/>
      <c:spPr>
        <a:noFill/>
        <a:ln>
          <a:noFill/>
        </a:ln>
        <a:effectLst/>
      </c:spPr>
      <c:txPr>
        <a:bodyPr rot="0" spcFirstLastPara="1" vertOverflow="ellipsis" vert="horz" wrap="square" anchor="ctr" anchorCtr="1"/>
        <a:lstStyle/>
        <a:p>
          <a:pPr>
            <a:defRPr sz="2400" b="1"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endParaRPr lang="en-US"/>
        </a:p>
      </c:txPr>
    </c:title>
    <c:autoTitleDeleted val="0"/>
    <c:plotArea>
      <c:layout>
        <c:manualLayout>
          <c:layoutTarget val="inner"/>
          <c:xMode val="edge"/>
          <c:yMode val="edge"/>
          <c:x val="0.0775191942913517"/>
          <c:y val="0.128494967081846"/>
          <c:w val="0.759041813641253"/>
          <c:h val="0.71426982653935"/>
        </c:manualLayout>
      </c:layout>
      <c:barChart>
        <c:barDir val="col"/>
        <c:grouping val="clustered"/>
        <c:varyColors val="0"/>
        <c:ser>
          <c:idx val="0"/>
          <c:order val="0"/>
          <c:tx>
            <c:strRef>
              <c:f>PrePost3!$A$1</c:f>
              <c:strCache>
                <c:ptCount val="1"/>
                <c:pt idx="0">
                  <c:v>Pre-Ultrasound</c:v>
                </c:pt>
              </c:strCache>
            </c:strRef>
          </c:tx>
          <c:spPr>
            <a:solidFill>
              <a:schemeClr val="accent1"/>
            </a:solidFill>
            <a:ln>
              <a:noFill/>
            </a:ln>
            <a:effectLst/>
          </c:spPr>
          <c:invertIfNegative val="0"/>
          <c:val>
            <c:numRef>
              <c:f>PrePost3!$A$2:$A$11</c:f>
              <c:numCache>
                <c:formatCode>0.00</c:formatCode>
                <c:ptCount val="10"/>
                <c:pt idx="0">
                  <c:v>0.555555555555556</c:v>
                </c:pt>
                <c:pt idx="1">
                  <c:v>0.222222222222222</c:v>
                </c:pt>
                <c:pt idx="2">
                  <c:v>0.0925925925925926</c:v>
                </c:pt>
                <c:pt idx="3">
                  <c:v>0.0555555555555555</c:v>
                </c:pt>
                <c:pt idx="4">
                  <c:v>0.0185185185185185</c:v>
                </c:pt>
                <c:pt idx="5">
                  <c:v>0.037037037037037</c:v>
                </c:pt>
                <c:pt idx="6">
                  <c:v>0.0</c:v>
                </c:pt>
                <c:pt idx="7">
                  <c:v>0.0185185185185185</c:v>
                </c:pt>
                <c:pt idx="8">
                  <c:v>0.0</c:v>
                </c:pt>
                <c:pt idx="9">
                  <c:v>0.0</c:v>
                </c:pt>
              </c:numCache>
            </c:numRef>
          </c:val>
        </c:ser>
        <c:ser>
          <c:idx val="1"/>
          <c:order val="1"/>
          <c:tx>
            <c:strRef>
              <c:f>PrePost3!$B$1</c:f>
              <c:strCache>
                <c:ptCount val="1"/>
                <c:pt idx="0">
                  <c:v>Post-Ultrasound</c:v>
                </c:pt>
              </c:strCache>
            </c:strRef>
          </c:tx>
          <c:spPr>
            <a:solidFill>
              <a:srgbClr val="FFC000"/>
            </a:solidFill>
            <a:ln>
              <a:noFill/>
            </a:ln>
            <a:effectLst/>
          </c:spPr>
          <c:invertIfNegative val="0"/>
          <c:val>
            <c:numRef>
              <c:f>PrePost3!$B$2:$B$11</c:f>
              <c:numCache>
                <c:formatCode>0.00</c:formatCode>
                <c:ptCount val="10"/>
                <c:pt idx="0">
                  <c:v>0.140845070422535</c:v>
                </c:pt>
                <c:pt idx="1">
                  <c:v>0.211267605633803</c:v>
                </c:pt>
                <c:pt idx="2">
                  <c:v>0.126760563380282</c:v>
                </c:pt>
                <c:pt idx="3">
                  <c:v>0.140845070422535</c:v>
                </c:pt>
                <c:pt idx="4">
                  <c:v>0.140845070422535</c:v>
                </c:pt>
                <c:pt idx="5">
                  <c:v>0.112676056338028</c:v>
                </c:pt>
                <c:pt idx="6">
                  <c:v>0.0422535211267606</c:v>
                </c:pt>
                <c:pt idx="7">
                  <c:v>0.0140845070422535</c:v>
                </c:pt>
                <c:pt idx="8">
                  <c:v>0.0140845070422535</c:v>
                </c:pt>
                <c:pt idx="9">
                  <c:v>0.0563380281690141</c:v>
                </c:pt>
              </c:numCache>
            </c:numRef>
          </c:val>
        </c:ser>
        <c:dLbls>
          <c:showLegendKey val="0"/>
          <c:showVal val="0"/>
          <c:showCatName val="0"/>
          <c:showSerName val="0"/>
          <c:showPercent val="0"/>
          <c:showBubbleSize val="0"/>
        </c:dLbls>
        <c:gapWidth val="150"/>
        <c:axId val="-591589376"/>
        <c:axId val="-172450640"/>
      </c:barChart>
      <c:catAx>
        <c:axId val="-591589376"/>
        <c:scaling>
          <c:orientation val="minMax"/>
        </c:scaling>
        <c:delete val="0"/>
        <c:axPos val="b"/>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r>
                  <a:rPr lang="en-US" sz="1600" dirty="0"/>
                  <a:t>Student Response</a:t>
                </a:r>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Times New Roman" charset="0"/>
                <a:ea typeface="Times New Roman" charset="0"/>
                <a:cs typeface="Times New Roman" charset="0"/>
              </a:defRPr>
            </a:pPr>
            <a:endParaRPr lang="en-US"/>
          </a:p>
        </c:txPr>
        <c:crossAx val="-172450640"/>
        <c:crosses val="autoZero"/>
        <c:auto val="1"/>
        <c:lblAlgn val="ctr"/>
        <c:lblOffset val="100"/>
        <c:noMultiLvlLbl val="0"/>
      </c:catAx>
      <c:valAx>
        <c:axId val="-17245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r>
                  <a:rPr lang="en-US" sz="1600" dirty="0"/>
                  <a:t>Percentage</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Times New Roman" charset="0"/>
                  <a:ea typeface="Times New Roman" charset="0"/>
                  <a:cs typeface="Times New Roman" charset="0"/>
                </a:defRPr>
              </a:pPr>
              <a:endParaRPr lang="en-US"/>
            </a:p>
          </c:txPr>
        </c:title>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591589376"/>
        <c:crosses val="autoZero"/>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r"/>
      <c:layout>
        <c:manualLayout>
          <c:xMode val="edge"/>
          <c:yMode val="edge"/>
          <c:x val="0.825327513861819"/>
          <c:y val="0.451949011632125"/>
          <c:w val="0.174672462817148"/>
          <c:h val="0.1221760634154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legend>
    <c:plotVisOnly val="1"/>
    <c:dispBlanksAs val="gap"/>
    <c:showDLblsOverMax val="0"/>
  </c:chart>
  <c:spPr>
    <a:noFill/>
    <a:ln>
      <a:solidFill>
        <a:schemeClr val="tx1"/>
      </a:solidFill>
    </a:ln>
    <a:effectLst/>
  </c:spPr>
  <c:txPr>
    <a:bodyPr/>
    <a:lstStyle/>
    <a:p>
      <a:pPr>
        <a:defRPr>
          <a:latin typeface="Times New Roman" charset="0"/>
          <a:ea typeface="Times New Roman" charset="0"/>
          <a:cs typeface="Times New Roman"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cap="none" spc="0" normalizeH="0" baseline="0">
                <a:solidFill>
                  <a:schemeClr val="tx1">
                    <a:lumMod val="65000"/>
                    <a:lumOff val="35000"/>
                  </a:schemeClr>
                </a:solidFill>
                <a:latin typeface="Times" charset="0"/>
                <a:ea typeface="Times" charset="0"/>
                <a:cs typeface="Times" charset="0"/>
              </a:defRPr>
            </a:pPr>
            <a:r>
              <a:rPr lang="en-US" b="1" dirty="0"/>
              <a:t>Desire for Additional Ultrasound Education</a:t>
            </a:r>
          </a:p>
        </c:rich>
      </c:tx>
      <c:layout/>
      <c:overlay val="0"/>
      <c:spPr>
        <a:noFill/>
        <a:ln>
          <a:noFill/>
        </a:ln>
        <a:effectLst/>
      </c:spPr>
      <c:txPr>
        <a:bodyPr rot="0" spcFirstLastPara="1" vertOverflow="ellipsis" vert="horz" wrap="square" anchor="ctr" anchorCtr="1"/>
        <a:lstStyle/>
        <a:p>
          <a:pPr>
            <a:defRPr sz="2880" b="0" i="0" u="none" strike="noStrike" kern="1200" cap="none" spc="0" normalizeH="0" baseline="0">
              <a:solidFill>
                <a:schemeClr val="tx1">
                  <a:lumMod val="65000"/>
                  <a:lumOff val="35000"/>
                </a:schemeClr>
              </a:solidFill>
              <a:latin typeface="Times" charset="0"/>
              <a:ea typeface="Times" charset="0"/>
              <a:cs typeface="Times" charset="0"/>
            </a:defRPr>
          </a:pPr>
          <a:endParaRPr lang="en-US"/>
        </a:p>
      </c:txPr>
    </c:title>
    <c:autoTitleDeleted val="0"/>
    <c:plotArea>
      <c:layout/>
      <c:barChart>
        <c:barDir val="col"/>
        <c:grouping val="clustered"/>
        <c:varyColors val="0"/>
        <c:ser>
          <c:idx val="0"/>
          <c:order val="0"/>
          <c:tx>
            <c:strRef>
              <c:f>PrePost4!$A$1</c:f>
              <c:strCache>
                <c:ptCount val="1"/>
                <c:pt idx="0">
                  <c:v>Pre-Ultrasound</c:v>
                </c:pt>
              </c:strCache>
            </c:strRef>
          </c:tx>
          <c:spPr>
            <a:solidFill>
              <a:schemeClr val="accent1"/>
            </a:solidFill>
            <a:ln>
              <a:noFill/>
            </a:ln>
            <a:effectLst/>
          </c:spPr>
          <c:invertIfNegative val="0"/>
          <c:val>
            <c:numRef>
              <c:f>PrePost4!$A$2:$A$11</c:f>
              <c:numCache>
                <c:formatCode>0.00</c:formatCode>
                <c:ptCount val="10"/>
                <c:pt idx="0">
                  <c:v>0.0</c:v>
                </c:pt>
                <c:pt idx="1">
                  <c:v>0.0</c:v>
                </c:pt>
                <c:pt idx="2">
                  <c:v>0.0</c:v>
                </c:pt>
                <c:pt idx="3">
                  <c:v>0.0566037735849056</c:v>
                </c:pt>
                <c:pt idx="4">
                  <c:v>0.132075471698113</c:v>
                </c:pt>
                <c:pt idx="5">
                  <c:v>0.0377358490566038</c:v>
                </c:pt>
                <c:pt idx="6">
                  <c:v>0.0754716981132075</c:v>
                </c:pt>
                <c:pt idx="7">
                  <c:v>0.226415094339623</c:v>
                </c:pt>
                <c:pt idx="8">
                  <c:v>0.150943396226415</c:v>
                </c:pt>
                <c:pt idx="9">
                  <c:v>0.320754716981132</c:v>
                </c:pt>
              </c:numCache>
            </c:numRef>
          </c:val>
        </c:ser>
        <c:ser>
          <c:idx val="1"/>
          <c:order val="1"/>
          <c:tx>
            <c:strRef>
              <c:f>PrePost4!$B$1</c:f>
              <c:strCache>
                <c:ptCount val="1"/>
                <c:pt idx="0">
                  <c:v>Post-Ultrasound</c:v>
                </c:pt>
              </c:strCache>
            </c:strRef>
          </c:tx>
          <c:spPr>
            <a:solidFill>
              <a:srgbClr val="FFC000"/>
            </a:solidFill>
            <a:ln>
              <a:noFill/>
            </a:ln>
            <a:effectLst/>
          </c:spPr>
          <c:invertIfNegative val="0"/>
          <c:val>
            <c:numRef>
              <c:f>PrePost4!$B$2:$B$11</c:f>
              <c:numCache>
                <c:formatCode>0.00</c:formatCode>
                <c:ptCount val="10"/>
                <c:pt idx="0">
                  <c:v>0.0</c:v>
                </c:pt>
                <c:pt idx="1">
                  <c:v>0.0</c:v>
                </c:pt>
                <c:pt idx="2">
                  <c:v>0.028169014084507</c:v>
                </c:pt>
                <c:pt idx="3">
                  <c:v>0.028169014084507</c:v>
                </c:pt>
                <c:pt idx="4">
                  <c:v>0.028169014084507</c:v>
                </c:pt>
                <c:pt idx="5">
                  <c:v>0.0845070422535211</c:v>
                </c:pt>
                <c:pt idx="6">
                  <c:v>0.140845070422535</c:v>
                </c:pt>
                <c:pt idx="7">
                  <c:v>0.154929577464789</c:v>
                </c:pt>
                <c:pt idx="8">
                  <c:v>0.112676056338028</c:v>
                </c:pt>
                <c:pt idx="9">
                  <c:v>0.422535211267606</c:v>
                </c:pt>
              </c:numCache>
            </c:numRef>
          </c:val>
        </c:ser>
        <c:dLbls>
          <c:showLegendKey val="0"/>
          <c:showVal val="0"/>
          <c:showCatName val="0"/>
          <c:showSerName val="0"/>
          <c:showPercent val="0"/>
          <c:showBubbleSize val="0"/>
        </c:dLbls>
        <c:gapWidth val="150"/>
        <c:axId val="-606692064"/>
        <c:axId val="-558941168"/>
      </c:barChart>
      <c:catAx>
        <c:axId val="-606692064"/>
        <c:scaling>
          <c:orientation val="minMax"/>
        </c:scaling>
        <c:delete val="0"/>
        <c:axPos val="b"/>
        <c:title>
          <c:tx>
            <c:rich>
              <a:bodyPr rot="0" spcFirstLastPara="1" vertOverflow="ellipsis" vert="horz" wrap="square" anchor="ctr" anchorCtr="1"/>
              <a:lstStyle/>
              <a:p>
                <a:pPr>
                  <a:defRPr sz="2400" b="0" i="0" u="none" strike="noStrike" kern="1200" cap="all" baseline="0">
                    <a:solidFill>
                      <a:schemeClr val="tx1">
                        <a:lumMod val="65000"/>
                        <a:lumOff val="35000"/>
                      </a:schemeClr>
                    </a:solidFill>
                    <a:latin typeface="Times" charset="0"/>
                    <a:ea typeface="Times" charset="0"/>
                    <a:cs typeface="Times" charset="0"/>
                  </a:defRPr>
                </a:pPr>
                <a:r>
                  <a:rPr lang="en-US" sz="1600" dirty="0"/>
                  <a:t>Student Response</a:t>
                </a:r>
              </a:p>
            </c:rich>
          </c:tx>
          <c:layout/>
          <c:overlay val="0"/>
          <c:spPr>
            <a:noFill/>
            <a:ln>
              <a:noFill/>
            </a:ln>
            <a:effectLst/>
          </c:spPr>
          <c:txPr>
            <a:bodyPr rot="0" spcFirstLastPara="1" vertOverflow="ellipsis" vert="horz" wrap="square" anchor="ctr" anchorCtr="1"/>
            <a:lstStyle/>
            <a:p>
              <a:pPr>
                <a:defRPr sz="2400" b="0" i="0" u="none" strike="noStrike" kern="1200" cap="all" baseline="0">
                  <a:solidFill>
                    <a:schemeClr val="tx1">
                      <a:lumMod val="65000"/>
                      <a:lumOff val="35000"/>
                    </a:schemeClr>
                  </a:solidFill>
                  <a:latin typeface="Times" charset="0"/>
                  <a:ea typeface="Times" charset="0"/>
                  <a:cs typeface="Times" charset="0"/>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Times" charset="0"/>
                <a:ea typeface="Times" charset="0"/>
                <a:cs typeface="Times" charset="0"/>
              </a:defRPr>
            </a:pPr>
            <a:endParaRPr lang="en-US"/>
          </a:p>
        </c:txPr>
        <c:crossAx val="-558941168"/>
        <c:crosses val="autoZero"/>
        <c:auto val="1"/>
        <c:lblAlgn val="ctr"/>
        <c:lblOffset val="100"/>
        <c:noMultiLvlLbl val="0"/>
      </c:catAx>
      <c:valAx>
        <c:axId val="-55894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Times" charset="0"/>
                    <a:ea typeface="Times" charset="0"/>
                    <a:cs typeface="Times" charset="0"/>
                  </a:defRPr>
                </a:pPr>
                <a:r>
                  <a:rPr lang="en-US" sz="1600" dirty="0"/>
                  <a:t>Percentage</a:t>
                </a:r>
              </a:p>
            </c:rich>
          </c:tx>
          <c:layout/>
          <c:overlay val="0"/>
          <c:spPr>
            <a:noFill/>
            <a:ln>
              <a:noFill/>
            </a:ln>
            <a:effectLst/>
          </c:spPr>
          <c:txPr>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Times" charset="0"/>
                  <a:ea typeface="Times" charset="0"/>
                  <a:cs typeface="Times" charset="0"/>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charset="0"/>
                <a:ea typeface="Times" charset="0"/>
                <a:cs typeface="Times" charset="0"/>
              </a:defRPr>
            </a:pPr>
            <a:endParaRPr lang="en-US"/>
          </a:p>
        </c:txPr>
        <c:crossAx val="-606692064"/>
        <c:crosses val="autoZero"/>
        <c:crossBetween val="between"/>
        <c:majorUnit val="0.1"/>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charset="0"/>
              <a:ea typeface="Times" charset="0"/>
              <a:cs typeface="Times" charset="0"/>
            </a:defRPr>
          </a:pPr>
          <a:endParaRPr lang="en-US"/>
        </a:p>
      </c:txPr>
    </c:legend>
    <c:plotVisOnly val="1"/>
    <c:dispBlanksAs val="gap"/>
    <c:showDLblsOverMax val="0"/>
  </c:chart>
  <c:spPr>
    <a:noFill/>
    <a:ln>
      <a:solidFill>
        <a:schemeClr val="tx1"/>
      </a:solidFill>
    </a:ln>
    <a:effectLst/>
  </c:spPr>
  <c:txPr>
    <a:bodyPr/>
    <a:lstStyle/>
    <a:p>
      <a:pPr>
        <a:defRPr sz="2400">
          <a:latin typeface="Times" charset="0"/>
          <a:ea typeface="Times" charset="0"/>
          <a:cs typeface="Times"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Specific Aims: </a:t>
            </a:r>
            <a:r>
              <a:rPr lang="en-US" sz="1100" b="0" i="0" u="none" strike="noStrike" cap="none" dirty="0">
                <a:solidFill>
                  <a:schemeClr val="dk1"/>
                </a:solidFill>
                <a:latin typeface="Calibri"/>
                <a:ea typeface="Calibri"/>
                <a:cs typeface="Calibri"/>
                <a:sym typeface="Calibri"/>
              </a:rPr>
              <a:t>Our project is an exploratory study designed to generate hypotheses about the beliefs and treatment practices for childhood diarrhea in Nicaragua. </a:t>
            </a:r>
          </a:p>
          <a:p>
            <a:pPr marL="457200" marR="0" lvl="0" indent="-431800" algn="just" rtl="0">
              <a:spcBef>
                <a:spcPts val="0"/>
              </a:spcBef>
              <a:spcAft>
                <a:spcPts val="0"/>
              </a:spcAft>
              <a:buClr>
                <a:schemeClr val="dk1"/>
              </a:buClr>
              <a:buSzPct val="100000"/>
              <a:buFont typeface="Calibri"/>
              <a:buNone/>
            </a:pPr>
            <a:endParaRPr sz="1100" b="0" i="0" u="none" strike="noStrike" cap="none">
              <a:solidFill>
                <a:schemeClr val="dk1"/>
              </a:solidFill>
              <a:latin typeface="Arial"/>
              <a:ea typeface="Arial"/>
              <a:cs typeface="Arial"/>
              <a:sym typeface="Arial"/>
            </a:endParaRPr>
          </a:p>
          <a:p>
            <a:pPr marL="25400" marR="0" lvl="0" indent="0" algn="just" rtl="0">
              <a:spcBef>
                <a:spcPts val="0"/>
              </a:spcBef>
              <a:spcAft>
                <a:spcPts val="0"/>
              </a:spcAft>
              <a:buClr>
                <a:schemeClr val="dk1"/>
              </a:buClr>
              <a:buSzPct val="25000"/>
              <a:buFont typeface="Calibri"/>
              <a:buNone/>
            </a:pPr>
            <a:r>
              <a:rPr lang="en-US" sz="1100" b="0" i="0" u="none" strike="noStrike" cap="none" dirty="0">
                <a:solidFill>
                  <a:schemeClr val="dk1"/>
                </a:solidFill>
                <a:latin typeface="Arial"/>
                <a:ea typeface="Arial"/>
                <a:cs typeface="Arial"/>
                <a:sym typeface="Arial"/>
              </a:rPr>
              <a:t>We sought to answer the following questions: </a:t>
            </a:r>
          </a:p>
          <a:p>
            <a:pPr marL="254000" marR="0" lvl="0" indent="-228600" algn="just" rtl="0">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Are there different beliefs about the causes of childhood diarrhea between rural and urban communities in Nicaragua?</a:t>
            </a:r>
          </a:p>
          <a:p>
            <a:pPr marL="254000" marR="0" lvl="0" indent="-228600" algn="just" rtl="0">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Are there different treatment practices for childhood diarrhea between rural and urban communities in Nicaragua? </a:t>
            </a:r>
          </a:p>
          <a:p>
            <a:pPr marL="254000" marR="0" lvl="0" indent="-228600" algn="just" rtl="0">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Calibri"/>
                <a:ea typeface="Calibri"/>
                <a:cs typeface="Calibri"/>
                <a:sym typeface="Calibri"/>
              </a:rPr>
              <a:t>Are there different thresholds for seeking medical care for diarrhea between rural and urban communities?</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70" name="Shape 70"/>
          <p:cNvSpPr>
            <a:spLocks noGrp="1" noRot="1" noChangeAspect="1"/>
          </p:cNvSpPr>
          <p:nvPr>
            <p:ph type="sldImg" idx="2"/>
          </p:nvPr>
        </p:nvSpPr>
        <p:spPr>
          <a:xfrm>
            <a:off x="1333500" y="685800"/>
            <a:ext cx="4191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017518" y="10226042"/>
            <a:ext cx="34198559" cy="705612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06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subTitle" idx="1"/>
          </p:nvPr>
        </p:nvSpPr>
        <p:spPr>
          <a:xfrm>
            <a:off x="6035039" y="18653759"/>
            <a:ext cx="28163520" cy="8412480"/>
          </a:xfrm>
          <a:prstGeom prst="rect">
            <a:avLst/>
          </a:prstGeom>
          <a:noFill/>
          <a:ln>
            <a:noFill/>
          </a:ln>
        </p:spPr>
        <p:txBody>
          <a:bodyPr lIns="91425" tIns="91425" rIns="91425" bIns="91425" anchor="t" anchorCtr="0"/>
          <a:lstStyle>
            <a:lvl1pPr marL="0" marR="0" lvl="0" indent="0" algn="ctr" rtl="0">
              <a:lnSpc>
                <a:spcPct val="100000"/>
              </a:lnSpc>
              <a:spcBef>
                <a:spcPts val="3000"/>
              </a:spcBef>
              <a:spcAft>
                <a:spcPts val="0"/>
              </a:spcAft>
              <a:buClr>
                <a:srgbClr val="888888"/>
              </a:buClr>
              <a:buFont typeface="Arial"/>
              <a:buNone/>
              <a:defRPr sz="15000" b="0" i="0" u="none" strike="noStrike" cap="none">
                <a:solidFill>
                  <a:srgbClr val="888888"/>
                </a:solidFill>
                <a:latin typeface="Calibri"/>
                <a:ea typeface="Calibri"/>
                <a:cs typeface="Calibri"/>
                <a:sym typeface="Calibri"/>
              </a:defRPr>
            </a:lvl1pPr>
            <a:lvl2pPr marL="2142302" marR="0" lvl="1" indent="-8701" algn="ctr" rtl="0">
              <a:lnSpc>
                <a:spcPct val="100000"/>
              </a:lnSpc>
              <a:spcBef>
                <a:spcPts val="2620"/>
              </a:spcBef>
              <a:spcAft>
                <a:spcPts val="0"/>
              </a:spcAft>
              <a:buClr>
                <a:srgbClr val="888888"/>
              </a:buClr>
              <a:buFont typeface="Arial"/>
              <a:buNone/>
              <a:defRPr sz="13100" b="0" i="0" u="none" strike="noStrike" cap="none">
                <a:solidFill>
                  <a:srgbClr val="888888"/>
                </a:solidFill>
                <a:latin typeface="Calibri"/>
                <a:ea typeface="Calibri"/>
                <a:cs typeface="Calibri"/>
                <a:sym typeface="Calibri"/>
              </a:defRPr>
            </a:lvl2pPr>
            <a:lvl3pPr marL="4284604" marR="0" lvl="2" indent="-4703" algn="ctr" rtl="0">
              <a:lnSpc>
                <a:spcPct val="100000"/>
              </a:lnSpc>
              <a:spcBef>
                <a:spcPts val="2240"/>
              </a:spcBef>
              <a:spcAft>
                <a:spcPts val="0"/>
              </a:spcAft>
              <a:buClr>
                <a:srgbClr val="888888"/>
              </a:buClr>
              <a:buFont typeface="Arial"/>
              <a:buNone/>
              <a:defRPr sz="11200" b="0" i="0" u="none" strike="noStrike" cap="none">
                <a:solidFill>
                  <a:srgbClr val="888888"/>
                </a:solidFill>
                <a:latin typeface="Calibri"/>
                <a:ea typeface="Calibri"/>
                <a:cs typeface="Calibri"/>
                <a:sym typeface="Calibri"/>
              </a:defRPr>
            </a:lvl3pPr>
            <a:lvl4pPr marL="6426906" marR="0" lvl="3" indent="-706" algn="ctr" rtl="0">
              <a:lnSpc>
                <a:spcPct val="100000"/>
              </a:lnSpc>
              <a:spcBef>
                <a:spcPts val="1880"/>
              </a:spcBef>
              <a:spcAft>
                <a:spcPts val="0"/>
              </a:spcAft>
              <a:buClr>
                <a:srgbClr val="888888"/>
              </a:buClr>
              <a:buFont typeface="Arial"/>
              <a:buNone/>
              <a:defRPr sz="9400" b="0" i="0" u="none" strike="noStrike" cap="none">
                <a:solidFill>
                  <a:srgbClr val="888888"/>
                </a:solidFill>
                <a:latin typeface="Calibri"/>
                <a:ea typeface="Calibri"/>
                <a:cs typeface="Calibri"/>
                <a:sym typeface="Calibri"/>
              </a:defRPr>
            </a:lvl4pPr>
            <a:lvl5pPr marL="8569208" marR="0" lvl="4" indent="-9407" algn="ctr" rtl="0">
              <a:lnSpc>
                <a:spcPct val="100000"/>
              </a:lnSpc>
              <a:spcBef>
                <a:spcPts val="1880"/>
              </a:spcBef>
              <a:spcAft>
                <a:spcPts val="0"/>
              </a:spcAft>
              <a:buClr>
                <a:srgbClr val="888888"/>
              </a:buClr>
              <a:buFont typeface="Arial"/>
              <a:buNone/>
              <a:defRPr sz="9400" b="0" i="0" u="none" strike="noStrike" cap="none">
                <a:solidFill>
                  <a:srgbClr val="888888"/>
                </a:solidFill>
                <a:latin typeface="Calibri"/>
                <a:ea typeface="Calibri"/>
                <a:cs typeface="Calibri"/>
                <a:sym typeface="Calibri"/>
              </a:defRPr>
            </a:lvl5pPr>
            <a:lvl6pPr marL="10711510" marR="0" lvl="5" indent="-5409" algn="ctr" rtl="0">
              <a:lnSpc>
                <a:spcPct val="100000"/>
              </a:lnSpc>
              <a:spcBef>
                <a:spcPts val="1880"/>
              </a:spcBef>
              <a:spcAft>
                <a:spcPts val="0"/>
              </a:spcAft>
              <a:buClr>
                <a:srgbClr val="888888"/>
              </a:buClr>
              <a:buFont typeface="Arial"/>
              <a:buNone/>
              <a:defRPr sz="9400" b="0" i="0" u="none" strike="noStrike" cap="none">
                <a:solidFill>
                  <a:srgbClr val="888888"/>
                </a:solidFill>
                <a:latin typeface="Calibri"/>
                <a:ea typeface="Calibri"/>
                <a:cs typeface="Calibri"/>
                <a:sym typeface="Calibri"/>
              </a:defRPr>
            </a:lvl6pPr>
            <a:lvl7pPr marL="12853812" marR="0" lvl="6" indent="-1412" algn="ctr" rtl="0">
              <a:lnSpc>
                <a:spcPct val="100000"/>
              </a:lnSpc>
              <a:spcBef>
                <a:spcPts val="1880"/>
              </a:spcBef>
              <a:spcAft>
                <a:spcPts val="0"/>
              </a:spcAft>
              <a:buClr>
                <a:srgbClr val="888888"/>
              </a:buClr>
              <a:buFont typeface="Arial"/>
              <a:buNone/>
              <a:defRPr sz="9400" b="0" i="0" u="none" strike="noStrike" cap="none">
                <a:solidFill>
                  <a:srgbClr val="888888"/>
                </a:solidFill>
                <a:latin typeface="Calibri"/>
                <a:ea typeface="Calibri"/>
                <a:cs typeface="Calibri"/>
                <a:sym typeface="Calibri"/>
              </a:defRPr>
            </a:lvl7pPr>
            <a:lvl8pPr marL="14996114" marR="0" lvl="7" indent="-10114" algn="ctr" rtl="0">
              <a:lnSpc>
                <a:spcPct val="100000"/>
              </a:lnSpc>
              <a:spcBef>
                <a:spcPts val="1880"/>
              </a:spcBef>
              <a:spcAft>
                <a:spcPts val="0"/>
              </a:spcAft>
              <a:buClr>
                <a:srgbClr val="888888"/>
              </a:buClr>
              <a:buFont typeface="Arial"/>
              <a:buNone/>
              <a:defRPr sz="9400" b="0" i="0" u="none" strike="noStrike" cap="none">
                <a:solidFill>
                  <a:srgbClr val="888888"/>
                </a:solidFill>
                <a:latin typeface="Calibri"/>
                <a:ea typeface="Calibri"/>
                <a:cs typeface="Calibri"/>
                <a:sym typeface="Calibri"/>
              </a:defRPr>
            </a:lvl8pPr>
            <a:lvl9pPr marL="17138416" marR="0" lvl="8" indent="-6115" algn="ctr" rtl="0">
              <a:lnSpc>
                <a:spcPct val="100000"/>
              </a:lnSpc>
              <a:spcBef>
                <a:spcPts val="1880"/>
              </a:spcBef>
              <a:spcAft>
                <a:spcPts val="0"/>
              </a:spcAft>
              <a:buClr>
                <a:srgbClr val="888888"/>
              </a:buClr>
              <a:buFont typeface="Arial"/>
              <a:buNone/>
              <a:defRPr sz="94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011680" y="1318262"/>
            <a:ext cx="36210239" cy="5486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06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 name="Shape 19"/>
          <p:cNvSpPr txBox="1">
            <a:spLocks noGrp="1"/>
          </p:cNvSpPr>
          <p:nvPr>
            <p:ph type="body" idx="1"/>
          </p:nvPr>
        </p:nvSpPr>
        <p:spPr>
          <a:xfrm>
            <a:off x="2011680" y="7680960"/>
            <a:ext cx="17769839" cy="21724621"/>
          </a:xfrm>
          <a:prstGeom prst="rect">
            <a:avLst/>
          </a:prstGeom>
          <a:noFill/>
          <a:ln>
            <a:noFill/>
          </a:ln>
        </p:spPr>
        <p:txBody>
          <a:bodyPr lIns="91425" tIns="91425" rIns="91425" bIns="91425" anchor="t" anchorCtr="0"/>
          <a:lstStyle>
            <a:lvl1pPr marL="1606727" marR="0" lvl="0" indent="50622" algn="l" rtl="0">
              <a:lnSpc>
                <a:spcPct val="100000"/>
              </a:lnSpc>
              <a:spcBef>
                <a:spcPts val="2620"/>
              </a:spcBef>
              <a:spcAft>
                <a:spcPts val="0"/>
              </a:spcAft>
              <a:buClr>
                <a:schemeClr val="dk1"/>
              </a:buClr>
              <a:buSzPct val="100000"/>
              <a:buFont typeface="Arial"/>
              <a:buChar char="•"/>
              <a:defRPr sz="13100" b="0" i="0" u="none" strike="noStrike" cap="none">
                <a:solidFill>
                  <a:schemeClr val="dk1"/>
                </a:solidFill>
                <a:latin typeface="Calibri"/>
                <a:ea typeface="Calibri"/>
                <a:cs typeface="Calibri"/>
                <a:sym typeface="Calibri"/>
              </a:defRPr>
            </a:lvl1pPr>
            <a:lvl2pPr marL="3481241" marR="0" lvl="1" indent="74759"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2pPr>
            <a:lvl3pPr marL="5355755" marR="0" lvl="2" indent="117945"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3pPr>
            <a:lvl4pPr marL="7498057" marR="0" lvl="3" indent="-5057"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4pPr>
            <a:lvl5pPr marL="9640359" marR="0" lvl="4" indent="-13758"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5pPr>
            <a:lvl6pPr marL="11782661" marR="0" lvl="5" indent="-9760"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6pPr>
            <a:lvl7pPr marL="13924962" marR="0" lvl="6" indent="-5762"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7pPr>
            <a:lvl8pPr marL="16067264" marR="0" lvl="7" indent="-14464"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8pPr>
            <a:lvl9pPr marL="18209568" marR="0" lvl="8" indent="-10467"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2"/>
          </p:nvPr>
        </p:nvSpPr>
        <p:spPr>
          <a:xfrm>
            <a:off x="20452079" y="7680960"/>
            <a:ext cx="17769839" cy="21724621"/>
          </a:xfrm>
          <a:prstGeom prst="rect">
            <a:avLst/>
          </a:prstGeom>
          <a:noFill/>
          <a:ln>
            <a:noFill/>
          </a:ln>
        </p:spPr>
        <p:txBody>
          <a:bodyPr lIns="91425" tIns="91425" rIns="91425" bIns="91425" anchor="t" anchorCtr="0"/>
          <a:lstStyle>
            <a:lvl1pPr marL="1606727" marR="0" lvl="0" indent="50622" algn="l" rtl="0">
              <a:lnSpc>
                <a:spcPct val="100000"/>
              </a:lnSpc>
              <a:spcBef>
                <a:spcPts val="2620"/>
              </a:spcBef>
              <a:spcAft>
                <a:spcPts val="0"/>
              </a:spcAft>
              <a:buClr>
                <a:schemeClr val="dk1"/>
              </a:buClr>
              <a:buSzPct val="100000"/>
              <a:buFont typeface="Arial"/>
              <a:buChar char="•"/>
              <a:defRPr sz="13100" b="0" i="0" u="none" strike="noStrike" cap="none">
                <a:solidFill>
                  <a:schemeClr val="dk1"/>
                </a:solidFill>
                <a:latin typeface="Calibri"/>
                <a:ea typeface="Calibri"/>
                <a:cs typeface="Calibri"/>
                <a:sym typeface="Calibri"/>
              </a:defRPr>
            </a:lvl1pPr>
            <a:lvl2pPr marL="3481241" marR="0" lvl="1" indent="74759"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2pPr>
            <a:lvl3pPr marL="5355755" marR="0" lvl="2" indent="117945"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3pPr>
            <a:lvl4pPr marL="7498057" marR="0" lvl="3" indent="-5057"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4pPr>
            <a:lvl5pPr marL="9640359" marR="0" lvl="4" indent="-13758"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5pPr>
            <a:lvl6pPr marL="11782661" marR="0" lvl="5" indent="-9760"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6pPr>
            <a:lvl7pPr marL="13924962" marR="0" lvl="6" indent="-5762"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7pPr>
            <a:lvl8pPr marL="16067264" marR="0" lvl="7" indent="-14464"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8pPr>
            <a:lvl9pPr marL="18209568" marR="0" lvl="8" indent="-10467"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011680" y="1318262"/>
            <a:ext cx="36210239" cy="5486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06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6" name="Shape 26"/>
          <p:cNvSpPr txBox="1">
            <a:spLocks noGrp="1"/>
          </p:cNvSpPr>
          <p:nvPr>
            <p:ph type="body" idx="1"/>
          </p:nvPr>
        </p:nvSpPr>
        <p:spPr>
          <a:xfrm>
            <a:off x="2011681" y="7368542"/>
            <a:ext cx="17776827" cy="3070857"/>
          </a:xfrm>
          <a:prstGeom prst="rect">
            <a:avLst/>
          </a:prstGeom>
          <a:noFill/>
          <a:ln>
            <a:noFill/>
          </a:ln>
        </p:spPr>
        <p:txBody>
          <a:bodyPr lIns="91425" tIns="91425" rIns="91425" bIns="91425" anchor="b" anchorCtr="0"/>
          <a:lstStyle>
            <a:lvl1pPr marL="0" marR="0" lvl="0" indent="0" algn="l" rtl="0">
              <a:lnSpc>
                <a:spcPct val="100000"/>
              </a:lnSpc>
              <a:spcBef>
                <a:spcPts val="2240"/>
              </a:spcBef>
              <a:spcAft>
                <a:spcPts val="0"/>
              </a:spcAft>
              <a:buClr>
                <a:schemeClr val="dk1"/>
              </a:buClr>
              <a:buFont typeface="Arial"/>
              <a:buNone/>
              <a:defRPr sz="11200" b="1" i="0" u="none" strike="noStrike" cap="none">
                <a:solidFill>
                  <a:schemeClr val="dk1"/>
                </a:solidFill>
                <a:latin typeface="Calibri"/>
                <a:ea typeface="Calibri"/>
                <a:cs typeface="Calibri"/>
                <a:sym typeface="Calibri"/>
              </a:defRPr>
            </a:lvl1pPr>
            <a:lvl2pPr marL="2142302" marR="0" lvl="1" indent="-8701" algn="l" rtl="0">
              <a:lnSpc>
                <a:spcPct val="100000"/>
              </a:lnSpc>
              <a:spcBef>
                <a:spcPts val="1880"/>
              </a:spcBef>
              <a:spcAft>
                <a:spcPts val="0"/>
              </a:spcAft>
              <a:buClr>
                <a:schemeClr val="dk1"/>
              </a:buClr>
              <a:buFont typeface="Arial"/>
              <a:buNone/>
              <a:defRPr sz="9400" b="1" i="0" u="none" strike="noStrike" cap="none">
                <a:solidFill>
                  <a:schemeClr val="dk1"/>
                </a:solidFill>
                <a:latin typeface="Calibri"/>
                <a:ea typeface="Calibri"/>
                <a:cs typeface="Calibri"/>
                <a:sym typeface="Calibri"/>
              </a:defRPr>
            </a:lvl2pPr>
            <a:lvl3pPr marL="4284604" marR="0" lvl="2" indent="-4703" algn="l" rtl="0">
              <a:lnSpc>
                <a:spcPct val="100000"/>
              </a:lnSpc>
              <a:spcBef>
                <a:spcPts val="1680"/>
              </a:spcBef>
              <a:spcAft>
                <a:spcPts val="0"/>
              </a:spcAft>
              <a:buClr>
                <a:schemeClr val="dk1"/>
              </a:buClr>
              <a:buFont typeface="Arial"/>
              <a:buNone/>
              <a:defRPr sz="8400" b="1" i="0" u="none" strike="noStrike" cap="none">
                <a:solidFill>
                  <a:schemeClr val="dk1"/>
                </a:solidFill>
                <a:latin typeface="Calibri"/>
                <a:ea typeface="Calibri"/>
                <a:cs typeface="Calibri"/>
                <a:sym typeface="Calibri"/>
              </a:defRPr>
            </a:lvl3pPr>
            <a:lvl4pPr marL="6426906" marR="0" lvl="3" indent="-706"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4pPr>
            <a:lvl5pPr marL="8569208" marR="0" lvl="4" indent="-9407"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2011681" y="10439400"/>
            <a:ext cx="17776827" cy="18966180"/>
          </a:xfrm>
          <a:prstGeom prst="rect">
            <a:avLst/>
          </a:prstGeom>
          <a:noFill/>
          <a:ln>
            <a:noFill/>
          </a:ln>
        </p:spPr>
        <p:txBody>
          <a:bodyPr lIns="91425" tIns="91425" rIns="91425" bIns="91425" anchor="t" anchorCtr="0"/>
          <a:lstStyle>
            <a:lvl1pPr marL="1606727" marR="0" lvl="0" indent="-184327"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1pPr>
            <a:lvl2pPr marL="3481241" marR="0" lvl="1" indent="-153841"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2pPr>
            <a:lvl3pPr marL="5355755" marR="0" lvl="2" indent="-9054"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3pPr>
            <a:lvl4pPr marL="7498057" marR="0" lvl="3" indent="-125707"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4pPr>
            <a:lvl5pPr marL="9640359" marR="0" lvl="4" indent="-134408"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5pPr>
            <a:lvl6pPr marL="11782661" marR="0" lvl="5" indent="-130410"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6pPr>
            <a:lvl7pPr marL="13924962" marR="0" lvl="6" indent="-126412"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7pPr>
            <a:lvl8pPr marL="16067264" marR="0" lvl="7" indent="-135114"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8pPr>
            <a:lvl9pPr marL="18209568" marR="0" lvl="8" indent="-131117"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3"/>
          </p:nvPr>
        </p:nvSpPr>
        <p:spPr>
          <a:xfrm>
            <a:off x="20438112" y="7368542"/>
            <a:ext cx="17783809" cy="3070857"/>
          </a:xfrm>
          <a:prstGeom prst="rect">
            <a:avLst/>
          </a:prstGeom>
          <a:noFill/>
          <a:ln>
            <a:noFill/>
          </a:ln>
        </p:spPr>
        <p:txBody>
          <a:bodyPr lIns="91425" tIns="91425" rIns="91425" bIns="91425" anchor="b" anchorCtr="0"/>
          <a:lstStyle>
            <a:lvl1pPr marL="0" marR="0" lvl="0" indent="0" algn="l" rtl="0">
              <a:lnSpc>
                <a:spcPct val="100000"/>
              </a:lnSpc>
              <a:spcBef>
                <a:spcPts val="2240"/>
              </a:spcBef>
              <a:spcAft>
                <a:spcPts val="0"/>
              </a:spcAft>
              <a:buClr>
                <a:schemeClr val="dk1"/>
              </a:buClr>
              <a:buFont typeface="Arial"/>
              <a:buNone/>
              <a:defRPr sz="11200" b="1" i="0" u="none" strike="noStrike" cap="none">
                <a:solidFill>
                  <a:schemeClr val="dk1"/>
                </a:solidFill>
                <a:latin typeface="Calibri"/>
                <a:ea typeface="Calibri"/>
                <a:cs typeface="Calibri"/>
                <a:sym typeface="Calibri"/>
              </a:defRPr>
            </a:lvl1pPr>
            <a:lvl2pPr marL="2142302" marR="0" lvl="1" indent="-8701" algn="l" rtl="0">
              <a:lnSpc>
                <a:spcPct val="100000"/>
              </a:lnSpc>
              <a:spcBef>
                <a:spcPts val="1880"/>
              </a:spcBef>
              <a:spcAft>
                <a:spcPts val="0"/>
              </a:spcAft>
              <a:buClr>
                <a:schemeClr val="dk1"/>
              </a:buClr>
              <a:buFont typeface="Arial"/>
              <a:buNone/>
              <a:defRPr sz="9400" b="1" i="0" u="none" strike="noStrike" cap="none">
                <a:solidFill>
                  <a:schemeClr val="dk1"/>
                </a:solidFill>
                <a:latin typeface="Calibri"/>
                <a:ea typeface="Calibri"/>
                <a:cs typeface="Calibri"/>
                <a:sym typeface="Calibri"/>
              </a:defRPr>
            </a:lvl2pPr>
            <a:lvl3pPr marL="4284604" marR="0" lvl="2" indent="-4703" algn="l" rtl="0">
              <a:lnSpc>
                <a:spcPct val="100000"/>
              </a:lnSpc>
              <a:spcBef>
                <a:spcPts val="1680"/>
              </a:spcBef>
              <a:spcAft>
                <a:spcPts val="0"/>
              </a:spcAft>
              <a:buClr>
                <a:schemeClr val="dk1"/>
              </a:buClr>
              <a:buFont typeface="Arial"/>
              <a:buNone/>
              <a:defRPr sz="8400" b="1" i="0" u="none" strike="noStrike" cap="none">
                <a:solidFill>
                  <a:schemeClr val="dk1"/>
                </a:solidFill>
                <a:latin typeface="Calibri"/>
                <a:ea typeface="Calibri"/>
                <a:cs typeface="Calibri"/>
                <a:sym typeface="Calibri"/>
              </a:defRPr>
            </a:lvl3pPr>
            <a:lvl4pPr marL="6426906" marR="0" lvl="3" indent="-706"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4pPr>
            <a:lvl5pPr marL="8569208" marR="0" lvl="4" indent="-9407"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1500"/>
              </a:spcBef>
              <a:spcAft>
                <a:spcPts val="0"/>
              </a:spcAft>
              <a:buClr>
                <a:schemeClr val="dk1"/>
              </a:buClr>
              <a:buFont typeface="Arial"/>
              <a:buNone/>
              <a:defRPr sz="7500" b="1"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4"/>
          </p:nvPr>
        </p:nvSpPr>
        <p:spPr>
          <a:xfrm>
            <a:off x="20438112" y="10439400"/>
            <a:ext cx="17783809" cy="18966180"/>
          </a:xfrm>
          <a:prstGeom prst="rect">
            <a:avLst/>
          </a:prstGeom>
          <a:noFill/>
          <a:ln>
            <a:noFill/>
          </a:ln>
        </p:spPr>
        <p:txBody>
          <a:bodyPr lIns="91425" tIns="91425" rIns="91425" bIns="91425" anchor="t" anchorCtr="0"/>
          <a:lstStyle>
            <a:lvl1pPr marL="1606727" marR="0" lvl="0" indent="-184327"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1pPr>
            <a:lvl2pPr marL="3481241" marR="0" lvl="1" indent="-153841"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2pPr>
            <a:lvl3pPr marL="5355755" marR="0" lvl="2" indent="-9054" algn="l" rtl="0">
              <a:lnSpc>
                <a:spcPct val="100000"/>
              </a:lnSpc>
              <a:spcBef>
                <a:spcPts val="1680"/>
              </a:spcBef>
              <a:spcAft>
                <a:spcPts val="0"/>
              </a:spcAft>
              <a:buClr>
                <a:schemeClr val="dk1"/>
              </a:buClr>
              <a:buSzPct val="100000"/>
              <a:buFont typeface="Arial"/>
              <a:buChar char="•"/>
              <a:defRPr sz="8400" b="0" i="0" u="none" strike="noStrike" cap="none">
                <a:solidFill>
                  <a:schemeClr val="dk1"/>
                </a:solidFill>
                <a:latin typeface="Calibri"/>
                <a:ea typeface="Calibri"/>
                <a:cs typeface="Calibri"/>
                <a:sym typeface="Calibri"/>
              </a:defRPr>
            </a:lvl3pPr>
            <a:lvl4pPr marL="7498057" marR="0" lvl="3" indent="-125707"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4pPr>
            <a:lvl5pPr marL="9640359" marR="0" lvl="4" indent="-134408"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5pPr>
            <a:lvl6pPr marL="11782661" marR="0" lvl="5" indent="-130410"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6pPr>
            <a:lvl7pPr marL="13924962" marR="0" lvl="6" indent="-126412"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7pPr>
            <a:lvl8pPr marL="16067264" marR="0" lvl="7" indent="-135114"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8pPr>
            <a:lvl9pPr marL="18209568" marR="0" lvl="8" indent="-131117" algn="l" rtl="0">
              <a:lnSpc>
                <a:spcPct val="100000"/>
              </a:lnSpc>
              <a:spcBef>
                <a:spcPts val="1500"/>
              </a:spcBef>
              <a:spcAft>
                <a:spcPts val="0"/>
              </a:spcAft>
              <a:buClr>
                <a:schemeClr val="dk1"/>
              </a:buClr>
              <a:buSzPct val="100000"/>
              <a:buFont typeface="Arial"/>
              <a:buChar char="•"/>
              <a:defRPr sz="75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011680" y="1318262"/>
            <a:ext cx="36210239" cy="5486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06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011683" y="1310640"/>
            <a:ext cx="13236577" cy="557783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94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15730220" y="1310641"/>
            <a:ext cx="22491700" cy="28094942"/>
          </a:xfrm>
          <a:prstGeom prst="rect">
            <a:avLst/>
          </a:prstGeom>
          <a:noFill/>
          <a:ln>
            <a:noFill/>
          </a:ln>
        </p:spPr>
        <p:txBody>
          <a:bodyPr lIns="91425" tIns="91425" rIns="91425" bIns="91425" anchor="t" anchorCtr="0"/>
          <a:lstStyle>
            <a:lvl1pPr marL="1606727" marR="0" lvl="0" indent="298272" algn="l" rtl="0">
              <a:lnSpc>
                <a:spcPct val="100000"/>
              </a:lnSpc>
              <a:spcBef>
                <a:spcPts val="3000"/>
              </a:spcBef>
              <a:spcAft>
                <a:spcPts val="0"/>
              </a:spcAft>
              <a:buClr>
                <a:schemeClr val="dk1"/>
              </a:buClr>
              <a:buSzPct val="100000"/>
              <a:buFont typeface="Arial"/>
              <a:buChar char="•"/>
              <a:defRPr sz="15000" b="0" i="0" u="none" strike="noStrike" cap="none">
                <a:solidFill>
                  <a:schemeClr val="dk1"/>
                </a:solidFill>
                <a:latin typeface="Calibri"/>
                <a:ea typeface="Calibri"/>
                <a:cs typeface="Calibri"/>
                <a:sym typeface="Calibri"/>
              </a:defRPr>
            </a:lvl1pPr>
            <a:lvl2pPr marL="3481241" marR="0" lvl="1" indent="309709" algn="l" rtl="0">
              <a:lnSpc>
                <a:spcPct val="100000"/>
              </a:lnSpc>
              <a:spcBef>
                <a:spcPts val="2620"/>
              </a:spcBef>
              <a:spcAft>
                <a:spcPts val="0"/>
              </a:spcAft>
              <a:buClr>
                <a:schemeClr val="dk1"/>
              </a:buClr>
              <a:buSzPct val="100000"/>
              <a:buFont typeface="Arial"/>
              <a:buChar char="–"/>
              <a:defRPr sz="13100" b="0" i="0" u="none" strike="noStrike" cap="none">
                <a:solidFill>
                  <a:schemeClr val="dk1"/>
                </a:solidFill>
                <a:latin typeface="Calibri"/>
                <a:ea typeface="Calibri"/>
                <a:cs typeface="Calibri"/>
                <a:sym typeface="Calibri"/>
              </a:defRPr>
            </a:lvl2pPr>
            <a:lvl3pPr marL="5355755" marR="0" lvl="2" indent="346545"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3pPr>
            <a:lvl4pPr marL="7498057" marR="0" lvl="3" indent="12194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4pPr>
            <a:lvl5pPr marL="9640359" marR="0" lvl="4" indent="113241"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5pPr>
            <a:lvl6pPr marL="11782661" marR="0" lvl="5" indent="117239"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6pPr>
            <a:lvl7pPr marL="13924962" marR="0" lvl="6" indent="121237"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7pPr>
            <a:lvl8pPr marL="16067264" marR="0" lvl="7" indent="112535"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8pPr>
            <a:lvl9pPr marL="18209568" marR="0" lvl="8" indent="11653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2011683" y="6888482"/>
            <a:ext cx="13236577" cy="22517103"/>
          </a:xfrm>
          <a:prstGeom prst="rect">
            <a:avLst/>
          </a:prstGeom>
          <a:noFill/>
          <a:ln>
            <a:noFill/>
          </a:ln>
        </p:spPr>
        <p:txBody>
          <a:bodyPr lIns="91425" tIns="91425" rIns="91425" bIns="91425" anchor="t" anchorCtr="0"/>
          <a:lstStyle>
            <a:lvl1pPr marL="0" marR="0" lvl="0" indent="0" algn="l" rtl="0">
              <a:lnSpc>
                <a:spcPct val="100000"/>
              </a:lnSpc>
              <a:spcBef>
                <a:spcPts val="1320"/>
              </a:spcBef>
              <a:spcAft>
                <a:spcPts val="0"/>
              </a:spcAft>
              <a:buClr>
                <a:schemeClr val="dk1"/>
              </a:buClr>
              <a:buFont typeface="Arial"/>
              <a:buNone/>
              <a:defRPr sz="6600" b="0" i="0" u="none" strike="noStrike" cap="none">
                <a:solidFill>
                  <a:schemeClr val="dk1"/>
                </a:solidFill>
                <a:latin typeface="Calibri"/>
                <a:ea typeface="Calibri"/>
                <a:cs typeface="Calibri"/>
                <a:sym typeface="Calibri"/>
              </a:defRPr>
            </a:lvl1pPr>
            <a:lvl2pPr marL="2142302" marR="0" lvl="1" indent="-8701" algn="l" rtl="0">
              <a:lnSpc>
                <a:spcPct val="100000"/>
              </a:lnSpc>
              <a:spcBef>
                <a:spcPts val="1120"/>
              </a:spcBef>
              <a:spcAft>
                <a:spcPts val="0"/>
              </a:spcAft>
              <a:buClr>
                <a:schemeClr val="dk1"/>
              </a:buClr>
              <a:buFont typeface="Arial"/>
              <a:buNone/>
              <a:defRPr sz="56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940"/>
              </a:spcBef>
              <a:spcAft>
                <a:spcPts val="0"/>
              </a:spcAft>
              <a:buClr>
                <a:schemeClr val="dk1"/>
              </a:buClr>
              <a:buFont typeface="Arial"/>
              <a:buNone/>
              <a:defRPr sz="47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886067" y="23042879"/>
            <a:ext cx="24140158" cy="27203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94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a:spLocks noGrp="1"/>
          </p:cNvSpPr>
          <p:nvPr>
            <p:ph type="pic" idx="2"/>
          </p:nvPr>
        </p:nvSpPr>
        <p:spPr>
          <a:xfrm>
            <a:off x="7886067" y="2941318"/>
            <a:ext cx="24140158" cy="19751040"/>
          </a:xfrm>
          <a:prstGeom prst="rect">
            <a:avLst/>
          </a:prstGeom>
          <a:noFill/>
          <a:ln>
            <a:noFill/>
          </a:ln>
        </p:spPr>
        <p:txBody>
          <a:bodyPr lIns="91425" tIns="91425" rIns="91425" bIns="91425" anchor="t" anchorCtr="0"/>
          <a:lstStyle>
            <a:lvl1pPr marL="0" marR="0" lvl="0" indent="0" algn="l" rtl="0">
              <a:lnSpc>
                <a:spcPct val="100000"/>
              </a:lnSpc>
              <a:spcBef>
                <a:spcPts val="3000"/>
              </a:spcBef>
              <a:spcAft>
                <a:spcPts val="0"/>
              </a:spcAft>
              <a:buClr>
                <a:schemeClr val="dk1"/>
              </a:buClr>
              <a:buFont typeface="Arial"/>
              <a:buNone/>
              <a:defRPr sz="15000" b="0" i="0" u="none" strike="noStrike" cap="none">
                <a:solidFill>
                  <a:schemeClr val="dk1"/>
                </a:solidFill>
                <a:latin typeface="Calibri"/>
                <a:ea typeface="Calibri"/>
                <a:cs typeface="Calibri"/>
                <a:sym typeface="Calibri"/>
              </a:defRPr>
            </a:lvl1pPr>
            <a:lvl2pPr marL="2142302" marR="0" lvl="1" indent="-8701" algn="l" rtl="0">
              <a:lnSpc>
                <a:spcPct val="100000"/>
              </a:lnSpc>
              <a:spcBef>
                <a:spcPts val="2620"/>
              </a:spcBef>
              <a:spcAft>
                <a:spcPts val="0"/>
              </a:spcAft>
              <a:buClr>
                <a:schemeClr val="dk1"/>
              </a:buClr>
              <a:buFont typeface="Arial"/>
              <a:buNone/>
              <a:defRPr sz="131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2240"/>
              </a:spcBef>
              <a:spcAft>
                <a:spcPts val="0"/>
              </a:spcAft>
              <a:buClr>
                <a:schemeClr val="dk1"/>
              </a:buClr>
              <a:buFont typeface="Arial"/>
              <a:buNone/>
              <a:defRPr sz="112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1880"/>
              </a:spcBef>
              <a:spcAft>
                <a:spcPts val="0"/>
              </a:spcAft>
              <a:buClr>
                <a:schemeClr val="dk1"/>
              </a:buClr>
              <a:buFont typeface="Arial"/>
              <a:buNone/>
              <a:defRPr sz="9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1880"/>
              </a:spcBef>
              <a:spcAft>
                <a:spcPts val="0"/>
              </a:spcAft>
              <a:buClr>
                <a:schemeClr val="dk1"/>
              </a:buClr>
              <a:buFont typeface="Arial"/>
              <a:buNone/>
              <a:defRPr sz="9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1880"/>
              </a:spcBef>
              <a:spcAft>
                <a:spcPts val="0"/>
              </a:spcAft>
              <a:buClr>
                <a:schemeClr val="dk1"/>
              </a:buClr>
              <a:buFont typeface="Arial"/>
              <a:buNone/>
              <a:defRPr sz="9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1880"/>
              </a:spcBef>
              <a:spcAft>
                <a:spcPts val="0"/>
              </a:spcAft>
              <a:buClr>
                <a:schemeClr val="dk1"/>
              </a:buClr>
              <a:buFont typeface="Arial"/>
              <a:buNone/>
              <a:defRPr sz="9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1880"/>
              </a:spcBef>
              <a:spcAft>
                <a:spcPts val="0"/>
              </a:spcAft>
              <a:buClr>
                <a:schemeClr val="dk1"/>
              </a:buClr>
              <a:buFont typeface="Arial"/>
              <a:buNone/>
              <a:defRPr sz="9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1880"/>
              </a:spcBef>
              <a:spcAft>
                <a:spcPts val="0"/>
              </a:spcAft>
              <a:buClr>
                <a:schemeClr val="dk1"/>
              </a:buClr>
              <a:buFont typeface="Arial"/>
              <a:buNone/>
              <a:defRPr sz="9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7886067" y="25763223"/>
            <a:ext cx="24140158" cy="3863335"/>
          </a:xfrm>
          <a:prstGeom prst="rect">
            <a:avLst/>
          </a:prstGeom>
          <a:noFill/>
          <a:ln>
            <a:noFill/>
          </a:ln>
        </p:spPr>
        <p:txBody>
          <a:bodyPr lIns="91425" tIns="91425" rIns="91425" bIns="91425" anchor="t" anchorCtr="0"/>
          <a:lstStyle>
            <a:lvl1pPr marL="0" marR="0" lvl="0" indent="0" algn="l" rtl="0">
              <a:lnSpc>
                <a:spcPct val="100000"/>
              </a:lnSpc>
              <a:spcBef>
                <a:spcPts val="1320"/>
              </a:spcBef>
              <a:spcAft>
                <a:spcPts val="0"/>
              </a:spcAft>
              <a:buClr>
                <a:schemeClr val="dk1"/>
              </a:buClr>
              <a:buFont typeface="Arial"/>
              <a:buNone/>
              <a:defRPr sz="6600" b="0" i="0" u="none" strike="noStrike" cap="none">
                <a:solidFill>
                  <a:schemeClr val="dk1"/>
                </a:solidFill>
                <a:latin typeface="Calibri"/>
                <a:ea typeface="Calibri"/>
                <a:cs typeface="Calibri"/>
                <a:sym typeface="Calibri"/>
              </a:defRPr>
            </a:lvl1pPr>
            <a:lvl2pPr marL="2142302" marR="0" lvl="1" indent="-8701" algn="l" rtl="0">
              <a:lnSpc>
                <a:spcPct val="100000"/>
              </a:lnSpc>
              <a:spcBef>
                <a:spcPts val="1120"/>
              </a:spcBef>
              <a:spcAft>
                <a:spcPts val="0"/>
              </a:spcAft>
              <a:buClr>
                <a:schemeClr val="dk1"/>
              </a:buClr>
              <a:buFont typeface="Arial"/>
              <a:buNone/>
              <a:defRPr sz="56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940"/>
              </a:spcBef>
              <a:spcAft>
                <a:spcPts val="0"/>
              </a:spcAft>
              <a:buClr>
                <a:schemeClr val="dk1"/>
              </a:buClr>
              <a:buFont typeface="Arial"/>
              <a:buNone/>
              <a:defRPr sz="47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840"/>
              </a:spcBef>
              <a:spcAft>
                <a:spcPts val="0"/>
              </a:spcAft>
              <a:buClr>
                <a:schemeClr val="dk1"/>
              </a:buClr>
              <a:buFont typeface="Arial"/>
              <a:buNone/>
              <a:defRPr sz="42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011680" y="1318262"/>
            <a:ext cx="36210239" cy="5486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06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8" name="Shape 58"/>
          <p:cNvSpPr txBox="1">
            <a:spLocks noGrp="1"/>
          </p:cNvSpPr>
          <p:nvPr>
            <p:ph type="body" idx="1"/>
          </p:nvPr>
        </p:nvSpPr>
        <p:spPr>
          <a:xfrm rot="5400000">
            <a:off x="9254488" y="438152"/>
            <a:ext cx="21724621" cy="36210239"/>
          </a:xfrm>
          <a:prstGeom prst="rect">
            <a:avLst/>
          </a:prstGeom>
          <a:noFill/>
          <a:ln>
            <a:noFill/>
          </a:ln>
        </p:spPr>
        <p:txBody>
          <a:bodyPr lIns="91425" tIns="91425" rIns="91425" bIns="91425" anchor="t" anchorCtr="0"/>
          <a:lstStyle>
            <a:lvl1pPr marL="1606727" marR="0" lvl="0" indent="298272" algn="l" rtl="0">
              <a:lnSpc>
                <a:spcPct val="100000"/>
              </a:lnSpc>
              <a:spcBef>
                <a:spcPts val="3000"/>
              </a:spcBef>
              <a:spcAft>
                <a:spcPts val="0"/>
              </a:spcAft>
              <a:buClr>
                <a:schemeClr val="dk1"/>
              </a:buClr>
              <a:buSzPct val="100000"/>
              <a:buFont typeface="Arial"/>
              <a:buChar char="•"/>
              <a:defRPr sz="15000" b="0" i="0" u="none" strike="noStrike" cap="none">
                <a:solidFill>
                  <a:schemeClr val="dk1"/>
                </a:solidFill>
                <a:latin typeface="Calibri"/>
                <a:ea typeface="Calibri"/>
                <a:cs typeface="Calibri"/>
                <a:sym typeface="Calibri"/>
              </a:defRPr>
            </a:lvl1pPr>
            <a:lvl2pPr marL="3481241" marR="0" lvl="1" indent="309709" algn="l" rtl="0">
              <a:lnSpc>
                <a:spcPct val="100000"/>
              </a:lnSpc>
              <a:spcBef>
                <a:spcPts val="2620"/>
              </a:spcBef>
              <a:spcAft>
                <a:spcPts val="0"/>
              </a:spcAft>
              <a:buClr>
                <a:schemeClr val="dk1"/>
              </a:buClr>
              <a:buSzPct val="100000"/>
              <a:buFont typeface="Arial"/>
              <a:buChar char="–"/>
              <a:defRPr sz="13100" b="0" i="0" u="none" strike="noStrike" cap="none">
                <a:solidFill>
                  <a:schemeClr val="dk1"/>
                </a:solidFill>
                <a:latin typeface="Calibri"/>
                <a:ea typeface="Calibri"/>
                <a:cs typeface="Calibri"/>
                <a:sym typeface="Calibri"/>
              </a:defRPr>
            </a:lvl2pPr>
            <a:lvl3pPr marL="5355755" marR="0" lvl="2" indent="346545"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3pPr>
            <a:lvl4pPr marL="7498057" marR="0" lvl="3" indent="12194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4pPr>
            <a:lvl5pPr marL="9640359" marR="0" lvl="4" indent="113241"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5pPr>
            <a:lvl6pPr marL="11782661" marR="0" lvl="5" indent="117239"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6pPr>
            <a:lvl7pPr marL="13924962" marR="0" lvl="6" indent="121237"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7pPr>
            <a:lvl8pPr marL="16067264" marR="0" lvl="7" indent="112535"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8pPr>
            <a:lvl9pPr marL="18209568" marR="0" lvl="8" indent="11653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19651979" y="10835646"/>
            <a:ext cx="28087320" cy="90525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06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body" idx="1"/>
          </p:nvPr>
        </p:nvSpPr>
        <p:spPr>
          <a:xfrm rot="5400000">
            <a:off x="1211580" y="2118365"/>
            <a:ext cx="28087320" cy="26487118"/>
          </a:xfrm>
          <a:prstGeom prst="rect">
            <a:avLst/>
          </a:prstGeom>
          <a:noFill/>
          <a:ln>
            <a:noFill/>
          </a:ln>
        </p:spPr>
        <p:txBody>
          <a:bodyPr lIns="91425" tIns="91425" rIns="91425" bIns="91425" anchor="t" anchorCtr="0"/>
          <a:lstStyle>
            <a:lvl1pPr marL="1606727" marR="0" lvl="0" indent="298272" algn="l" rtl="0">
              <a:lnSpc>
                <a:spcPct val="100000"/>
              </a:lnSpc>
              <a:spcBef>
                <a:spcPts val="3000"/>
              </a:spcBef>
              <a:spcAft>
                <a:spcPts val="0"/>
              </a:spcAft>
              <a:buClr>
                <a:schemeClr val="dk1"/>
              </a:buClr>
              <a:buSzPct val="100000"/>
              <a:buFont typeface="Arial"/>
              <a:buChar char="•"/>
              <a:defRPr sz="15000" b="0" i="0" u="none" strike="noStrike" cap="none">
                <a:solidFill>
                  <a:schemeClr val="dk1"/>
                </a:solidFill>
                <a:latin typeface="Calibri"/>
                <a:ea typeface="Calibri"/>
                <a:cs typeface="Calibri"/>
                <a:sym typeface="Calibri"/>
              </a:defRPr>
            </a:lvl1pPr>
            <a:lvl2pPr marL="3481241" marR="0" lvl="1" indent="309709" algn="l" rtl="0">
              <a:lnSpc>
                <a:spcPct val="100000"/>
              </a:lnSpc>
              <a:spcBef>
                <a:spcPts val="2620"/>
              </a:spcBef>
              <a:spcAft>
                <a:spcPts val="0"/>
              </a:spcAft>
              <a:buClr>
                <a:schemeClr val="dk1"/>
              </a:buClr>
              <a:buSzPct val="100000"/>
              <a:buFont typeface="Arial"/>
              <a:buChar char="–"/>
              <a:defRPr sz="13100" b="0" i="0" u="none" strike="noStrike" cap="none">
                <a:solidFill>
                  <a:schemeClr val="dk1"/>
                </a:solidFill>
                <a:latin typeface="Calibri"/>
                <a:ea typeface="Calibri"/>
                <a:cs typeface="Calibri"/>
                <a:sym typeface="Calibri"/>
              </a:defRPr>
            </a:lvl2pPr>
            <a:lvl3pPr marL="5355755" marR="0" lvl="2" indent="346545"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3pPr>
            <a:lvl4pPr marL="7498057" marR="0" lvl="3" indent="12194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4pPr>
            <a:lvl5pPr marL="9640359" marR="0" lvl="4" indent="113241"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5pPr>
            <a:lvl6pPr marL="11782661" marR="0" lvl="5" indent="117239"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6pPr>
            <a:lvl7pPr marL="13924962" marR="0" lvl="6" indent="121237"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7pPr>
            <a:lvl8pPr marL="16067264" marR="0" lvl="7" indent="112535"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8pPr>
            <a:lvl9pPr marL="18209568" marR="0" lvl="8" indent="11653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011680" y="1318262"/>
            <a:ext cx="36210239" cy="5486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206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2011680" y="7680960"/>
            <a:ext cx="36210239" cy="21724621"/>
          </a:xfrm>
          <a:prstGeom prst="rect">
            <a:avLst/>
          </a:prstGeom>
          <a:noFill/>
          <a:ln>
            <a:noFill/>
          </a:ln>
        </p:spPr>
        <p:txBody>
          <a:bodyPr lIns="91425" tIns="91425" rIns="91425" bIns="91425" anchor="t" anchorCtr="0"/>
          <a:lstStyle>
            <a:lvl1pPr marL="1606727" marR="0" lvl="0" indent="298272" algn="l" rtl="0">
              <a:lnSpc>
                <a:spcPct val="100000"/>
              </a:lnSpc>
              <a:spcBef>
                <a:spcPts val="3000"/>
              </a:spcBef>
              <a:spcAft>
                <a:spcPts val="0"/>
              </a:spcAft>
              <a:buClr>
                <a:schemeClr val="dk1"/>
              </a:buClr>
              <a:buSzPct val="100000"/>
              <a:buFont typeface="Arial"/>
              <a:buChar char="•"/>
              <a:defRPr sz="15000" b="0" i="0" u="none" strike="noStrike" cap="none">
                <a:solidFill>
                  <a:schemeClr val="dk1"/>
                </a:solidFill>
                <a:latin typeface="Calibri"/>
                <a:ea typeface="Calibri"/>
                <a:cs typeface="Calibri"/>
                <a:sym typeface="Calibri"/>
              </a:defRPr>
            </a:lvl1pPr>
            <a:lvl2pPr marL="3481241" marR="0" lvl="1" indent="309709" algn="l" rtl="0">
              <a:lnSpc>
                <a:spcPct val="100000"/>
              </a:lnSpc>
              <a:spcBef>
                <a:spcPts val="2620"/>
              </a:spcBef>
              <a:spcAft>
                <a:spcPts val="0"/>
              </a:spcAft>
              <a:buClr>
                <a:schemeClr val="dk1"/>
              </a:buClr>
              <a:buSzPct val="100000"/>
              <a:buFont typeface="Arial"/>
              <a:buChar char="–"/>
              <a:defRPr sz="13100" b="0" i="0" u="none" strike="noStrike" cap="none">
                <a:solidFill>
                  <a:schemeClr val="dk1"/>
                </a:solidFill>
                <a:latin typeface="Calibri"/>
                <a:ea typeface="Calibri"/>
                <a:cs typeface="Calibri"/>
                <a:sym typeface="Calibri"/>
              </a:defRPr>
            </a:lvl2pPr>
            <a:lvl3pPr marL="5355755" marR="0" lvl="2" indent="346545" algn="l" rtl="0">
              <a:lnSpc>
                <a:spcPct val="100000"/>
              </a:lnSpc>
              <a:spcBef>
                <a:spcPts val="2240"/>
              </a:spcBef>
              <a:spcAft>
                <a:spcPts val="0"/>
              </a:spcAft>
              <a:buClr>
                <a:schemeClr val="dk1"/>
              </a:buClr>
              <a:buSzPct val="100000"/>
              <a:buFont typeface="Arial"/>
              <a:buChar char="•"/>
              <a:defRPr sz="11200" b="0" i="0" u="none" strike="noStrike" cap="none">
                <a:solidFill>
                  <a:schemeClr val="dk1"/>
                </a:solidFill>
                <a:latin typeface="Calibri"/>
                <a:ea typeface="Calibri"/>
                <a:cs typeface="Calibri"/>
                <a:sym typeface="Calibri"/>
              </a:defRPr>
            </a:lvl3pPr>
            <a:lvl4pPr marL="7498057" marR="0" lvl="3" indent="12194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4pPr>
            <a:lvl5pPr marL="9640359" marR="0" lvl="4" indent="113241"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5pPr>
            <a:lvl6pPr marL="11782661" marR="0" lvl="5" indent="117239"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6pPr>
            <a:lvl7pPr marL="13924962" marR="0" lvl="6" indent="121237"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7pPr>
            <a:lvl8pPr marL="16067264" marR="0" lvl="7" indent="112535"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8pPr>
            <a:lvl9pPr marL="18209568" marR="0" lvl="8" indent="116532" algn="l" rtl="0">
              <a:lnSpc>
                <a:spcPct val="100000"/>
              </a:lnSpc>
              <a:spcBef>
                <a:spcPts val="1880"/>
              </a:spcBef>
              <a:spcAft>
                <a:spcPts val="0"/>
              </a:spcAft>
              <a:buClr>
                <a:schemeClr val="dk1"/>
              </a:buClr>
              <a:buSzPct val="100000"/>
              <a:buFont typeface="Arial"/>
              <a:buChar char="•"/>
              <a:defRPr sz="9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011680" y="30510484"/>
            <a:ext cx="9387840"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3746479" y="30510484"/>
            <a:ext cx="12740640"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5600" b="0" i="0" u="none" strike="noStrike" cap="none">
                <a:solidFill>
                  <a:srgbClr val="888888"/>
                </a:solidFill>
                <a:latin typeface="Calibri"/>
                <a:ea typeface="Calibri"/>
                <a:cs typeface="Calibri"/>
                <a:sym typeface="Calibri"/>
              </a:defRPr>
            </a:lvl1pPr>
            <a:lvl2pPr marL="2142302" marR="0" lvl="1" indent="-8701"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2pPr>
            <a:lvl3pPr marL="4284604" marR="0" lvl="2" indent="-4703"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3pPr>
            <a:lvl4pPr marL="6426906" marR="0" lvl="3" indent="-706"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4pPr>
            <a:lvl5pPr marL="8569208" marR="0" lvl="4" indent="-9407"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5pPr>
            <a:lvl6pPr marL="10711510" marR="0" lvl="5" indent="-5409"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6pPr>
            <a:lvl7pPr marL="12853812" marR="0" lvl="6" indent="-1412"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7pPr>
            <a:lvl8pPr marL="14996114" marR="0" lvl="7" indent="-10114"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8pPr>
            <a:lvl9pPr marL="17138416" marR="0" lvl="8" indent="-6115" algn="l" rtl="0">
              <a:lnSpc>
                <a:spcPct val="100000"/>
              </a:lnSpc>
              <a:spcBef>
                <a:spcPts val="0"/>
              </a:spcBef>
              <a:spcAft>
                <a:spcPts val="0"/>
              </a:spcAft>
              <a:buClr>
                <a:schemeClr val="dk1"/>
              </a:buClr>
              <a:buFont typeface="Calibri"/>
              <a:buNone/>
              <a:defRPr sz="84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8834081" y="30510484"/>
            <a:ext cx="9387840" cy="1752600"/>
          </a:xfrm>
          <a:prstGeom prst="rect">
            <a:avLst/>
          </a:prstGeom>
          <a:noFill/>
          <a:ln>
            <a:noFill/>
          </a:ln>
        </p:spPr>
        <p:txBody>
          <a:bodyPr lIns="428450" tIns="214225" rIns="428450" bIns="2142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5600" b="0" i="0" u="none" strike="noStrike" cap="none">
                <a:solidFill>
                  <a:srgbClr val="888888"/>
                </a:solidFill>
                <a:latin typeface="Calibri"/>
                <a:ea typeface="Calibri"/>
                <a:cs typeface="Calibri"/>
                <a:sym typeface="Calibri"/>
              </a:rPr>
              <a:t>‹#›</a:t>
            </a:fld>
            <a:endParaRPr lang="en-US" sz="56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 Id="rId9"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1964946" y="1503950"/>
            <a:ext cx="35947443" cy="1278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6400" b="1" i="0" u="none" strike="noStrike" cap="none" dirty="0">
                <a:solidFill>
                  <a:schemeClr val="dk1"/>
                </a:solidFill>
                <a:latin typeface="Times New Roman"/>
                <a:ea typeface="Times New Roman"/>
                <a:cs typeface="Times New Roman"/>
                <a:sym typeface="Times New Roman"/>
              </a:rPr>
              <a:t> Evaluating the Utility of Ultrasound Training in Medical Education: A Pre- and Post- Survey Analysis </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chemeClr val="dk1"/>
              </a:buClr>
              <a:buSzPct val="25000"/>
              <a:buFont typeface="Times New Roman"/>
              <a:buNone/>
            </a:pPr>
            <a:endParaRPr lang="en-US" sz="4000" b="1" dirty="0" smtClean="0">
              <a:solidFill>
                <a:schemeClr val="dk1"/>
              </a:solidFill>
              <a:latin typeface="Times New Roman"/>
              <a:ea typeface="Times New Roman"/>
              <a:cs typeface="Times New Roman"/>
              <a:sym typeface="Times New Roman"/>
            </a:endParaRPr>
          </a:p>
        </p:txBody>
      </p:sp>
      <p:sp>
        <p:nvSpPr>
          <p:cNvPr id="73" name="Shape 73"/>
          <p:cNvSpPr txBox="1"/>
          <p:nvPr/>
        </p:nvSpPr>
        <p:spPr>
          <a:xfrm>
            <a:off x="1907378" y="6319569"/>
            <a:ext cx="11562867" cy="592545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a:buNone/>
            </a:pPr>
            <a:r>
              <a:rPr lang="en-US" sz="4000" b="1" i="0" u="none" strike="noStrike" cap="none" dirty="0">
                <a:solidFill>
                  <a:schemeClr val="dk1"/>
                </a:solidFill>
                <a:latin typeface="Times"/>
                <a:ea typeface="Times"/>
                <a:cs typeface="Times"/>
                <a:sym typeface="Times"/>
              </a:rPr>
              <a:t>Introduction: </a:t>
            </a:r>
          </a:p>
          <a:p>
            <a:pPr marL="0" marR="0" lvl="0" indent="0" algn="just"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Ultrasound is a rapidly evolving diagnostic and procedural tool, increasingly utilized across a number of medical specialties.</a:t>
            </a:r>
            <a:r>
              <a:rPr lang="en-US" sz="3100" b="0" i="0" u="none" strike="noStrike" cap="none" baseline="30000" dirty="0">
                <a:solidFill>
                  <a:srgbClr val="000000"/>
                </a:solidFill>
                <a:latin typeface="Times"/>
                <a:ea typeface="Times"/>
                <a:cs typeface="Times"/>
                <a:sym typeface="Times"/>
              </a:rPr>
              <a:t>1</a:t>
            </a:r>
            <a:r>
              <a:rPr lang="en-US" sz="3100" b="0" i="0" u="none" strike="noStrike" cap="none" dirty="0">
                <a:solidFill>
                  <a:srgbClr val="000000"/>
                </a:solidFill>
                <a:latin typeface="Times"/>
                <a:ea typeface="Times"/>
                <a:cs typeface="Times"/>
                <a:sym typeface="Times"/>
              </a:rPr>
              <a:t> Concurrently, there has been a growing number of medical schools in the United States integrating ultrasound training in their curricula.</a:t>
            </a:r>
            <a:r>
              <a:rPr lang="en-US" sz="3100" b="0" i="0" u="none" strike="noStrike" cap="none" baseline="30000" dirty="0">
                <a:solidFill>
                  <a:srgbClr val="000000"/>
                </a:solidFill>
                <a:latin typeface="Times"/>
                <a:ea typeface="Times"/>
                <a:cs typeface="Times"/>
                <a:sym typeface="Times"/>
              </a:rPr>
              <a:t>2,3 </a:t>
            </a:r>
            <a:r>
              <a:rPr lang="en-US" sz="3100" b="0" i="0" u="none" strike="noStrike" cap="none" dirty="0">
                <a:solidFill>
                  <a:srgbClr val="000000"/>
                </a:solidFill>
                <a:latin typeface="Times"/>
                <a:ea typeface="Times"/>
                <a:cs typeface="Times"/>
                <a:sym typeface="Times"/>
              </a:rPr>
              <a:t>According to </a:t>
            </a:r>
            <a:r>
              <a:rPr lang="en-US" sz="3100" b="0" i="0" u="none" strike="noStrike" cap="none" dirty="0">
                <a:solidFill>
                  <a:srgbClr val="000000"/>
                </a:solidFill>
                <a:latin typeface="Times"/>
                <a:ea typeface="Times"/>
                <a:cs typeface="Times"/>
                <a:sym typeface="Times"/>
              </a:rPr>
              <a:t>Bahner</a:t>
            </a:r>
            <a:r>
              <a:rPr lang="en-US" sz="3100" b="0" i="0" u="none" strike="noStrike" cap="none" dirty="0">
                <a:solidFill>
                  <a:srgbClr val="000000"/>
                </a:solidFill>
                <a:latin typeface="Times"/>
                <a:ea typeface="Times"/>
                <a:cs typeface="Times"/>
                <a:sym typeface="Times"/>
              </a:rPr>
              <a:t> et al., as of 2014, 62% of U.S. medical schools have included ultrasound training as part of their undergraduate medical education.</a:t>
            </a:r>
            <a:r>
              <a:rPr lang="en-US" sz="3100" b="0" i="0" u="none" strike="noStrike" cap="none" baseline="30000" dirty="0">
                <a:solidFill>
                  <a:srgbClr val="000000"/>
                </a:solidFill>
                <a:latin typeface="Times"/>
                <a:ea typeface="Times"/>
                <a:cs typeface="Times"/>
                <a:sym typeface="Times"/>
              </a:rPr>
              <a:t>4</a:t>
            </a:r>
            <a:r>
              <a:rPr lang="en-US" sz="3100" b="0" i="0" u="none" strike="noStrike" cap="none" dirty="0">
                <a:solidFill>
                  <a:srgbClr val="000000"/>
                </a:solidFill>
                <a:latin typeface="Times"/>
                <a:ea typeface="Times"/>
                <a:cs typeface="Times"/>
                <a:sym typeface="Times"/>
              </a:rPr>
              <a:t> Previous studies have shown that medical students exposed to ultrasound generally had positive feedback on the benefit of having the course, and demonstrated improvement in various aspects of their training, including anatomy, physical exam skills, and preparation for clinical rotations.</a:t>
            </a:r>
            <a:r>
              <a:rPr lang="en-US" sz="3100" b="0" i="0" u="none" strike="noStrike" cap="none" baseline="30000" dirty="0">
                <a:solidFill>
                  <a:srgbClr val="000000"/>
                </a:solidFill>
                <a:latin typeface="Times"/>
                <a:ea typeface="Times"/>
                <a:cs typeface="Times"/>
                <a:sym typeface="Times"/>
              </a:rPr>
              <a:t>5,6</a:t>
            </a:r>
          </a:p>
          <a:p>
            <a:pPr marL="0" marR="0" lvl="0" indent="0" algn="just" rtl="0">
              <a:lnSpc>
                <a:spcPct val="100000"/>
              </a:lnSpc>
              <a:spcBef>
                <a:spcPts val="0"/>
              </a:spcBef>
              <a:spcAft>
                <a:spcPts val="0"/>
              </a:spcAft>
              <a:buClr>
                <a:srgbClr val="000000"/>
              </a:buClr>
              <a:buFont typeface="Arial"/>
              <a:buNone/>
            </a:pPr>
            <a:endParaRPr sz="3100" b="0" i="0" u="none" strike="noStrike" cap="none" baseline="30000" dirty="0">
              <a:solidFill>
                <a:srgbClr val="000000"/>
              </a:solidFill>
              <a:latin typeface="Times"/>
              <a:ea typeface="Times"/>
              <a:cs typeface="Times"/>
              <a:sym typeface="Times"/>
            </a:endParaRPr>
          </a:p>
        </p:txBody>
      </p:sp>
      <p:sp>
        <p:nvSpPr>
          <p:cNvPr id="74" name="Shape 74"/>
          <p:cNvSpPr txBox="1"/>
          <p:nvPr/>
        </p:nvSpPr>
        <p:spPr>
          <a:xfrm>
            <a:off x="26454040" y="27717914"/>
            <a:ext cx="12542298" cy="38912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1600" b="1" i="0" u="none" strike="noStrike" cap="none" dirty="0">
                <a:solidFill>
                  <a:schemeClr val="dk1"/>
                </a:solidFill>
                <a:latin typeface="Times"/>
                <a:ea typeface="Times"/>
                <a:cs typeface="Times"/>
                <a:sym typeface="Times"/>
              </a:rPr>
              <a:t>References:</a:t>
            </a:r>
          </a:p>
          <a:p>
            <a:pPr marL="0" marR="0" lvl="0" indent="0" algn="l" rtl="0">
              <a:lnSpc>
                <a:spcPct val="100000"/>
              </a:lnSpc>
              <a:spcBef>
                <a:spcPts val="0"/>
              </a:spcBef>
              <a:spcAft>
                <a:spcPts val="0"/>
              </a:spcAft>
              <a:buClr>
                <a:srgbClr val="000000"/>
              </a:buClr>
              <a:buSzPct val="25000"/>
              <a:buFont typeface="Times"/>
              <a:buNone/>
            </a:pPr>
            <a:r>
              <a:rPr lang="en-US" sz="1600" b="0" i="0" u="none" strike="noStrike" cap="none" dirty="0">
                <a:solidFill>
                  <a:srgbClr val="000000"/>
                </a:solidFill>
                <a:latin typeface="Times"/>
                <a:ea typeface="Times"/>
                <a:cs typeface="Times"/>
                <a:sym typeface="Times"/>
              </a:rPr>
              <a:t>1. </a:t>
            </a:r>
            <a:r>
              <a:rPr lang="en-US" sz="1600" b="0" i="0" u="none" strike="noStrike" cap="none" dirty="0">
                <a:solidFill>
                  <a:srgbClr val="000000"/>
                </a:solidFill>
                <a:latin typeface="Times"/>
                <a:ea typeface="Times"/>
                <a:cs typeface="Times"/>
                <a:sym typeface="Times"/>
              </a:rPr>
              <a:t>Bahner</a:t>
            </a:r>
            <a:r>
              <a:rPr lang="en-US" sz="1600" b="0" i="0" u="none" strike="noStrike" cap="none" dirty="0">
                <a:solidFill>
                  <a:srgbClr val="000000"/>
                </a:solidFill>
                <a:latin typeface="Times"/>
                <a:ea typeface="Times"/>
                <a:cs typeface="Times"/>
                <a:sym typeface="Times"/>
              </a:rPr>
              <a:t> DP, Adkins EJ, Hughes D, Barrie M, </a:t>
            </a:r>
            <a:r>
              <a:rPr lang="en-US" sz="1600" b="0" i="0" u="none" strike="noStrike" cap="none" dirty="0">
                <a:solidFill>
                  <a:srgbClr val="000000"/>
                </a:solidFill>
                <a:latin typeface="Times"/>
                <a:ea typeface="Times"/>
                <a:cs typeface="Times"/>
                <a:sym typeface="Times"/>
              </a:rPr>
              <a:t>Boulger</a:t>
            </a:r>
            <a:r>
              <a:rPr lang="en-US" sz="1600" b="0" i="0" u="none" strike="noStrike" cap="none" dirty="0">
                <a:solidFill>
                  <a:srgbClr val="000000"/>
                </a:solidFill>
                <a:latin typeface="Times"/>
                <a:ea typeface="Times"/>
                <a:cs typeface="Times"/>
                <a:sym typeface="Times"/>
              </a:rPr>
              <a:t> CT, Royall NA. Integrated medical school ultrasound: development of an ultrasound vertical curriculum. Critical Ultrasound Journal. 2013;5(1):6-14.</a:t>
            </a:r>
            <a:br>
              <a:rPr lang="en-US" sz="1600" b="0" i="0" u="none" strike="noStrike" cap="none" dirty="0">
                <a:solidFill>
                  <a:srgbClr val="000000"/>
                </a:solidFill>
                <a:latin typeface="Times"/>
                <a:ea typeface="Times"/>
                <a:cs typeface="Times"/>
                <a:sym typeface="Times"/>
              </a:rPr>
            </a:br>
            <a:r>
              <a:rPr lang="en-US" sz="1600" b="0" i="0" u="none" strike="noStrike" cap="none" dirty="0">
                <a:solidFill>
                  <a:srgbClr val="000000"/>
                </a:solidFill>
                <a:latin typeface="Times"/>
                <a:ea typeface="Times"/>
                <a:cs typeface="Times"/>
                <a:sym typeface="Times"/>
              </a:rPr>
              <a:t>2. </a:t>
            </a:r>
            <a:r>
              <a:rPr lang="en-US" sz="1600" b="0" i="0" u="none" strike="noStrike" cap="none" dirty="0">
                <a:solidFill>
                  <a:srgbClr val="000000"/>
                </a:solidFill>
                <a:latin typeface="Times"/>
                <a:ea typeface="Times"/>
                <a:cs typeface="Times"/>
                <a:sym typeface="Times"/>
              </a:rPr>
              <a:t>Dinh</a:t>
            </a:r>
            <a:r>
              <a:rPr lang="en-US" sz="1600" b="0" i="0" u="none" strike="noStrike" cap="none" dirty="0">
                <a:solidFill>
                  <a:srgbClr val="000000"/>
                </a:solidFill>
                <a:latin typeface="Times"/>
                <a:ea typeface="Times"/>
                <a:cs typeface="Times"/>
                <a:sym typeface="Times"/>
              </a:rPr>
              <a:t> VA, </a:t>
            </a:r>
            <a:r>
              <a:rPr lang="en-US" sz="1600" b="0" i="0" u="none" strike="noStrike" cap="none" dirty="0">
                <a:solidFill>
                  <a:srgbClr val="000000"/>
                </a:solidFill>
                <a:latin typeface="Times"/>
                <a:ea typeface="Times"/>
                <a:cs typeface="Times"/>
                <a:sym typeface="Times"/>
              </a:rPr>
              <a:t>Lakoff</a:t>
            </a:r>
            <a:r>
              <a:rPr lang="en-US" sz="1600" b="0" i="0" u="none" strike="noStrike" cap="none" dirty="0">
                <a:solidFill>
                  <a:srgbClr val="000000"/>
                </a:solidFill>
                <a:latin typeface="Times"/>
                <a:ea typeface="Times"/>
                <a:cs typeface="Times"/>
                <a:sym typeface="Times"/>
              </a:rPr>
              <a:t> D, Hess J, et al. Medical Student Core Clinical Ultrasound Milestones: A Consensus Among Directors in the United States. J Ultrasound Med. 2016;35(2):421-34.</a:t>
            </a:r>
            <a:br>
              <a:rPr lang="en-US" sz="1600" b="0" i="0" u="none" strike="noStrike" cap="none" dirty="0">
                <a:solidFill>
                  <a:srgbClr val="000000"/>
                </a:solidFill>
                <a:latin typeface="Times"/>
                <a:ea typeface="Times"/>
                <a:cs typeface="Times"/>
                <a:sym typeface="Times"/>
              </a:rPr>
            </a:br>
            <a:r>
              <a:rPr lang="en-US" sz="1600" b="0" i="0" u="none" strike="noStrike" cap="none" dirty="0">
                <a:solidFill>
                  <a:srgbClr val="000000"/>
                </a:solidFill>
                <a:latin typeface="Times"/>
                <a:ea typeface="Times"/>
                <a:cs typeface="Times"/>
                <a:sym typeface="Times"/>
              </a:rPr>
              <a:t>3. </a:t>
            </a:r>
            <a:r>
              <a:rPr lang="en-US" sz="1600" b="0" i="0" u="none" strike="noStrike" cap="none" dirty="0">
                <a:solidFill>
                  <a:srgbClr val="000000"/>
                </a:solidFill>
                <a:latin typeface="Times"/>
                <a:ea typeface="Times"/>
                <a:cs typeface="Times"/>
                <a:sym typeface="Times"/>
              </a:rPr>
              <a:t>Hoppmann</a:t>
            </a:r>
            <a:r>
              <a:rPr lang="en-US" sz="1600" b="0" i="0" u="none" strike="noStrike" cap="none" dirty="0">
                <a:solidFill>
                  <a:srgbClr val="000000"/>
                </a:solidFill>
                <a:latin typeface="Times"/>
                <a:ea typeface="Times"/>
                <a:cs typeface="Times"/>
                <a:sym typeface="Times"/>
              </a:rPr>
              <a:t> RA, Rao VV, Poston MB, et al. An integrated ultrasound curriculum (</a:t>
            </a:r>
            <a:r>
              <a:rPr lang="en-US" sz="1600" b="0" i="0" u="none" strike="noStrike" cap="none" dirty="0">
                <a:solidFill>
                  <a:srgbClr val="000000"/>
                </a:solidFill>
                <a:latin typeface="Times"/>
                <a:ea typeface="Times"/>
                <a:cs typeface="Times"/>
                <a:sym typeface="Times"/>
              </a:rPr>
              <a:t>iUSC</a:t>
            </a:r>
            <a:r>
              <a:rPr lang="en-US" sz="1600" b="0" i="0" u="none" strike="noStrike" cap="none" dirty="0">
                <a:solidFill>
                  <a:srgbClr val="000000"/>
                </a:solidFill>
                <a:latin typeface="Times"/>
                <a:ea typeface="Times"/>
                <a:cs typeface="Times"/>
                <a:sym typeface="Times"/>
              </a:rPr>
              <a:t>) for medical students: 4-year experience. Critical Ultrasound Journal. 2011;3(1):1-12.</a:t>
            </a:r>
            <a:br>
              <a:rPr lang="en-US" sz="1600" b="0" i="0" u="none" strike="noStrike" cap="none" dirty="0">
                <a:solidFill>
                  <a:srgbClr val="000000"/>
                </a:solidFill>
                <a:latin typeface="Times"/>
                <a:ea typeface="Times"/>
                <a:cs typeface="Times"/>
                <a:sym typeface="Times"/>
              </a:rPr>
            </a:br>
            <a:r>
              <a:rPr lang="en-US" sz="1600" b="0" i="0" u="none" strike="noStrike" cap="none" dirty="0">
                <a:solidFill>
                  <a:srgbClr val="000000"/>
                </a:solidFill>
                <a:latin typeface="Times"/>
                <a:ea typeface="Times"/>
                <a:cs typeface="Times"/>
                <a:sym typeface="Times"/>
              </a:rPr>
              <a:t>4. </a:t>
            </a:r>
            <a:r>
              <a:rPr lang="en-US" sz="1600" b="0" i="0" u="none" strike="noStrike" cap="none" dirty="0">
                <a:solidFill>
                  <a:srgbClr val="000000"/>
                </a:solidFill>
                <a:latin typeface="Times"/>
                <a:ea typeface="Times"/>
                <a:cs typeface="Times"/>
                <a:sym typeface="Times"/>
              </a:rPr>
              <a:t>Bahner</a:t>
            </a:r>
            <a:r>
              <a:rPr lang="en-US" sz="1600" b="0" i="0" u="none" strike="noStrike" cap="none" dirty="0">
                <a:solidFill>
                  <a:srgbClr val="000000"/>
                </a:solidFill>
                <a:latin typeface="Times"/>
                <a:ea typeface="Times"/>
                <a:cs typeface="Times"/>
                <a:sym typeface="Times"/>
              </a:rPr>
              <a:t> DP, Goldman E, Way D, Royall NA, Liu YT. The state of ultrasound education in U.S. medical schools: results of a national survey. </a:t>
            </a:r>
            <a:r>
              <a:rPr lang="en-US" sz="1600" b="0" i="0" u="none" strike="noStrike" cap="none" dirty="0">
                <a:solidFill>
                  <a:srgbClr val="000000"/>
                </a:solidFill>
                <a:latin typeface="Times"/>
                <a:ea typeface="Times"/>
                <a:cs typeface="Times"/>
                <a:sym typeface="Times"/>
              </a:rPr>
              <a:t>Acad</a:t>
            </a:r>
            <a:r>
              <a:rPr lang="en-US" sz="1600" b="0" i="0" u="none" strike="noStrike" cap="none" dirty="0">
                <a:solidFill>
                  <a:srgbClr val="000000"/>
                </a:solidFill>
                <a:latin typeface="Times"/>
                <a:ea typeface="Times"/>
                <a:cs typeface="Times"/>
                <a:sym typeface="Times"/>
              </a:rPr>
              <a:t> Med. 2014;89(12):1681-6.</a:t>
            </a:r>
            <a:br>
              <a:rPr lang="en-US" sz="1600" b="0" i="0" u="none" strike="noStrike" cap="none" dirty="0">
                <a:solidFill>
                  <a:srgbClr val="000000"/>
                </a:solidFill>
                <a:latin typeface="Times"/>
                <a:ea typeface="Times"/>
                <a:cs typeface="Times"/>
                <a:sym typeface="Times"/>
              </a:rPr>
            </a:br>
            <a:r>
              <a:rPr lang="en-US" sz="1600" b="0" i="0" u="none" strike="noStrike" cap="none" dirty="0">
                <a:solidFill>
                  <a:srgbClr val="000000"/>
                </a:solidFill>
                <a:latin typeface="Times"/>
                <a:ea typeface="Times"/>
                <a:cs typeface="Times"/>
                <a:sym typeface="Times"/>
              </a:rPr>
              <a:t>5. </a:t>
            </a:r>
            <a:r>
              <a:rPr lang="en-US" sz="1600" b="0" i="0" u="none" strike="noStrike" cap="none" dirty="0">
                <a:solidFill>
                  <a:srgbClr val="000000"/>
                </a:solidFill>
                <a:latin typeface="Times"/>
                <a:ea typeface="Times"/>
                <a:cs typeface="Times"/>
                <a:sym typeface="Times"/>
              </a:rPr>
              <a:t>Mircea</a:t>
            </a:r>
            <a:r>
              <a:rPr lang="en-US" sz="1600" b="0" i="0" u="none" strike="noStrike" cap="none" dirty="0">
                <a:solidFill>
                  <a:srgbClr val="000000"/>
                </a:solidFill>
                <a:latin typeface="Times"/>
                <a:ea typeface="Times"/>
                <a:cs typeface="Times"/>
                <a:sym typeface="Times"/>
              </a:rPr>
              <a:t> PA, </a:t>
            </a:r>
            <a:r>
              <a:rPr lang="en-US" sz="1600" b="0" i="0" u="none" strike="noStrike" cap="none" dirty="0">
                <a:solidFill>
                  <a:srgbClr val="000000"/>
                </a:solidFill>
                <a:latin typeface="Times"/>
                <a:ea typeface="Times"/>
                <a:cs typeface="Times"/>
                <a:sym typeface="Times"/>
              </a:rPr>
              <a:t>Badea</a:t>
            </a:r>
            <a:r>
              <a:rPr lang="en-US" sz="1600" b="0" i="0" u="none" strike="noStrike" cap="none" dirty="0">
                <a:solidFill>
                  <a:srgbClr val="000000"/>
                </a:solidFill>
                <a:latin typeface="Times"/>
                <a:ea typeface="Times"/>
                <a:cs typeface="Times"/>
                <a:sym typeface="Times"/>
              </a:rPr>
              <a:t> R, Fodor D, </a:t>
            </a:r>
            <a:r>
              <a:rPr lang="en-US" sz="1600" b="0" i="0" u="none" strike="noStrike" cap="none" dirty="0">
                <a:solidFill>
                  <a:srgbClr val="000000"/>
                </a:solidFill>
                <a:latin typeface="Times"/>
                <a:ea typeface="Times"/>
                <a:cs typeface="Times"/>
                <a:sym typeface="Times"/>
              </a:rPr>
              <a:t>Buzoianu</a:t>
            </a:r>
            <a:r>
              <a:rPr lang="en-US" sz="1600" b="0" i="0" u="none" strike="noStrike" cap="none" dirty="0">
                <a:solidFill>
                  <a:srgbClr val="000000"/>
                </a:solidFill>
                <a:latin typeface="Times"/>
                <a:ea typeface="Times"/>
                <a:cs typeface="Times"/>
                <a:sym typeface="Times"/>
              </a:rPr>
              <a:t> AD. Using ultrasonography as a teaching support tool in undergraduate medical education - time to reach a decision. Med </a:t>
            </a:r>
            <a:r>
              <a:rPr lang="en-US" sz="1600" b="0" i="0" u="none" strike="noStrike" cap="none" dirty="0">
                <a:solidFill>
                  <a:srgbClr val="000000"/>
                </a:solidFill>
                <a:latin typeface="Times"/>
                <a:ea typeface="Times"/>
                <a:cs typeface="Times"/>
                <a:sym typeface="Times"/>
              </a:rPr>
              <a:t>Ultrason</a:t>
            </a:r>
            <a:r>
              <a:rPr lang="en-US" sz="1600" b="0" i="0" u="none" strike="noStrike" cap="none" dirty="0">
                <a:solidFill>
                  <a:srgbClr val="000000"/>
                </a:solidFill>
                <a:latin typeface="Times"/>
                <a:ea typeface="Times"/>
                <a:cs typeface="Times"/>
                <a:sym typeface="Times"/>
              </a:rPr>
              <a:t>. 2012;14(3):211-6.</a:t>
            </a:r>
            <a:br>
              <a:rPr lang="en-US" sz="1600" b="0" i="0" u="none" strike="noStrike" cap="none" dirty="0">
                <a:solidFill>
                  <a:srgbClr val="000000"/>
                </a:solidFill>
                <a:latin typeface="Times"/>
                <a:ea typeface="Times"/>
                <a:cs typeface="Times"/>
                <a:sym typeface="Times"/>
              </a:rPr>
            </a:br>
            <a:r>
              <a:rPr lang="en-US" sz="1600" b="0" i="0" u="none" strike="noStrike" cap="none" dirty="0">
                <a:solidFill>
                  <a:srgbClr val="000000"/>
                </a:solidFill>
                <a:latin typeface="Times"/>
                <a:ea typeface="Times"/>
                <a:cs typeface="Times"/>
                <a:sym typeface="Times"/>
              </a:rPr>
              <a:t>6. Lane N, </a:t>
            </a:r>
            <a:r>
              <a:rPr lang="en-US" sz="1600" b="0" i="0" u="none" strike="noStrike" cap="none" dirty="0">
                <a:solidFill>
                  <a:srgbClr val="000000"/>
                </a:solidFill>
                <a:latin typeface="Times"/>
                <a:ea typeface="Times"/>
                <a:cs typeface="Times"/>
                <a:sym typeface="Times"/>
              </a:rPr>
              <a:t>Lahham</a:t>
            </a:r>
            <a:r>
              <a:rPr lang="en-US" sz="1600" b="0" i="0" u="none" strike="noStrike" cap="none" dirty="0">
                <a:solidFill>
                  <a:srgbClr val="000000"/>
                </a:solidFill>
                <a:latin typeface="Times"/>
                <a:ea typeface="Times"/>
                <a:cs typeface="Times"/>
                <a:sym typeface="Times"/>
              </a:rPr>
              <a:t> S, Joseph L, </a:t>
            </a:r>
            <a:r>
              <a:rPr lang="en-US" sz="1600" b="0" i="0" u="none" strike="noStrike" cap="none" dirty="0">
                <a:solidFill>
                  <a:srgbClr val="000000"/>
                </a:solidFill>
                <a:latin typeface="Times"/>
                <a:ea typeface="Times"/>
                <a:cs typeface="Times"/>
                <a:sym typeface="Times"/>
              </a:rPr>
              <a:t>Bahner</a:t>
            </a:r>
            <a:r>
              <a:rPr lang="en-US" sz="1600" b="0" i="0" u="none" strike="noStrike" cap="none" dirty="0">
                <a:solidFill>
                  <a:srgbClr val="000000"/>
                </a:solidFill>
                <a:latin typeface="Times"/>
                <a:ea typeface="Times"/>
                <a:cs typeface="Times"/>
                <a:sym typeface="Times"/>
              </a:rPr>
              <a:t> DP, Fox JC. Ultrasound in medical education: listening to the echoes of the past to shape a vision for the future. </a:t>
            </a:r>
            <a:r>
              <a:rPr lang="en-US" sz="1600" b="0" i="0" u="none" strike="noStrike" cap="none" dirty="0">
                <a:solidFill>
                  <a:srgbClr val="000000"/>
                </a:solidFill>
                <a:latin typeface="Times"/>
                <a:ea typeface="Times"/>
                <a:cs typeface="Times"/>
                <a:sym typeface="Times"/>
              </a:rPr>
              <a:t>Eur</a:t>
            </a:r>
            <a:r>
              <a:rPr lang="en-US" sz="1600" b="0" i="0" u="none" strike="noStrike" cap="none" dirty="0">
                <a:solidFill>
                  <a:srgbClr val="000000"/>
                </a:solidFill>
                <a:latin typeface="Times"/>
                <a:ea typeface="Times"/>
                <a:cs typeface="Times"/>
                <a:sym typeface="Times"/>
              </a:rPr>
              <a:t> J Trauma </a:t>
            </a:r>
            <a:r>
              <a:rPr lang="en-US" sz="1600" b="0" i="0" u="none" strike="noStrike" cap="none" dirty="0">
                <a:solidFill>
                  <a:srgbClr val="000000"/>
                </a:solidFill>
                <a:latin typeface="Times"/>
                <a:ea typeface="Times"/>
                <a:cs typeface="Times"/>
                <a:sym typeface="Times"/>
              </a:rPr>
              <a:t>Emerg</a:t>
            </a:r>
            <a:r>
              <a:rPr lang="en-US" sz="1600" b="0" i="0" u="none" strike="noStrike" cap="none" dirty="0">
                <a:solidFill>
                  <a:srgbClr val="000000"/>
                </a:solidFill>
                <a:latin typeface="Times"/>
                <a:ea typeface="Times"/>
                <a:cs typeface="Times"/>
                <a:sym typeface="Times"/>
              </a:rPr>
              <a:t> Surg. 2015;41(5):461-7.</a:t>
            </a:r>
          </a:p>
          <a:p>
            <a:pPr marL="0" marR="0" lvl="0" indent="0" algn="l" rtl="0">
              <a:lnSpc>
                <a:spcPct val="100000"/>
              </a:lnSpc>
              <a:spcBef>
                <a:spcPts val="0"/>
              </a:spcBef>
              <a:spcAft>
                <a:spcPts val="0"/>
              </a:spcAft>
              <a:buClr>
                <a:srgbClr val="000000"/>
              </a:buClr>
              <a:buFont typeface="Arial"/>
              <a:buNone/>
            </a:pPr>
            <a:endParaRPr sz="3200" b="0" i="0" u="none" strike="noStrike" cap="none" dirty="0">
              <a:solidFill>
                <a:schemeClr val="dk1"/>
              </a:solidFill>
              <a:latin typeface="Times"/>
              <a:ea typeface="Times"/>
              <a:cs typeface="Times"/>
              <a:sym typeface="Times"/>
            </a:endParaRPr>
          </a:p>
        </p:txBody>
      </p:sp>
      <p:sp>
        <p:nvSpPr>
          <p:cNvPr id="75" name="Shape 75"/>
          <p:cNvSpPr txBox="1"/>
          <p:nvPr/>
        </p:nvSpPr>
        <p:spPr>
          <a:xfrm>
            <a:off x="26454040" y="6408998"/>
            <a:ext cx="12061055" cy="641083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4000" b="1" i="0" u="none" strike="noStrike" cap="none" dirty="0">
                <a:solidFill>
                  <a:srgbClr val="000000"/>
                </a:solidFill>
                <a:latin typeface="Times"/>
                <a:ea typeface="Times"/>
                <a:cs typeface="Times"/>
                <a:sym typeface="Times"/>
              </a:rPr>
              <a:t>Conclusions:</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Students report a positive response towards ultrasound technology as a means of enhancing their educational experience.</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Students reported increased confidence using ultrasound technology and an improvement in their ability to interpret ultrasound images. </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General level of interest and inclination to establish supplementary ultrasound courses remained high during both pre- and post- surveys, suggesting that students did not view ultrasound as a detriment to their curriculum. </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More than 80% of students agreed that ultrasound enriched their anatomy instruction. </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Overall, students view ultrasound as a powerful instructive tool that could be used to further expand their current medical training.</a:t>
            </a:r>
          </a:p>
        </p:txBody>
      </p:sp>
      <p:sp>
        <p:nvSpPr>
          <p:cNvPr id="76" name="Shape 76"/>
          <p:cNvSpPr txBox="1"/>
          <p:nvPr/>
        </p:nvSpPr>
        <p:spPr>
          <a:xfrm>
            <a:off x="1752233" y="29808184"/>
            <a:ext cx="11898600" cy="218519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Font typeface="Arial"/>
              <a:buNone/>
            </a:pPr>
            <a:endParaRPr sz="3200" b="0" i="0" u="none" strike="noStrike" cap="none">
              <a:solidFill>
                <a:schemeClr val="dk1"/>
              </a:solidFill>
              <a:latin typeface="Times"/>
              <a:ea typeface="Times"/>
              <a:cs typeface="Times"/>
              <a:sym typeface="Times"/>
            </a:endParaRPr>
          </a:p>
        </p:txBody>
      </p:sp>
      <p:sp>
        <p:nvSpPr>
          <p:cNvPr id="77" name="Shape 77"/>
          <p:cNvSpPr txBox="1"/>
          <p:nvPr/>
        </p:nvSpPr>
        <p:spPr>
          <a:xfrm>
            <a:off x="27037587" y="12047581"/>
            <a:ext cx="11797199" cy="58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3200" b="0" i="0" u="none" strike="noStrike" cap="none">
              <a:solidFill>
                <a:schemeClr val="dk1"/>
              </a:solidFill>
              <a:latin typeface="Times"/>
              <a:ea typeface="Times"/>
              <a:cs typeface="Times"/>
              <a:sym typeface="Times"/>
            </a:endParaRPr>
          </a:p>
        </p:txBody>
      </p:sp>
      <p:sp>
        <p:nvSpPr>
          <p:cNvPr id="78" name="Shape 78"/>
          <p:cNvSpPr/>
          <p:nvPr/>
        </p:nvSpPr>
        <p:spPr>
          <a:xfrm>
            <a:off x="-8872121" y="19596387"/>
            <a:ext cx="50699" cy="50699"/>
          </a:xfrm>
          <a:prstGeom prst="rect">
            <a:avLst/>
          </a:prstGeom>
          <a:gradFill>
            <a:gsLst>
              <a:gs pos="0">
                <a:srgbClr val="3E7FCD"/>
              </a:gs>
              <a:gs pos="100000">
                <a:srgbClr val="96C0FF"/>
              </a:gs>
            </a:gsLst>
            <a:lin ang="16200038" scaled="0"/>
          </a:gradFill>
          <a:ln w="9525" cap="flat" cmpd="sng">
            <a:solidFill>
              <a:srgbClr val="4A7DBA"/>
            </a:solidFill>
            <a:prstDash val="solid"/>
            <a:round/>
            <a:headEnd type="none" w="med" len="med"/>
            <a:tailEnd type="none" w="med" len="med"/>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400" b="0" i="0" u="none" strike="noStrike" cap="none">
              <a:solidFill>
                <a:schemeClr val="lt1"/>
              </a:solidFill>
              <a:latin typeface="Times"/>
              <a:ea typeface="Times"/>
              <a:cs typeface="Times"/>
              <a:sym typeface="Times"/>
            </a:endParaRPr>
          </a:p>
        </p:txBody>
      </p:sp>
      <p:sp>
        <p:nvSpPr>
          <p:cNvPr id="79" name="Shape 79"/>
          <p:cNvSpPr txBox="1"/>
          <p:nvPr/>
        </p:nvSpPr>
        <p:spPr>
          <a:xfrm>
            <a:off x="27299034" y="20809276"/>
            <a:ext cx="184666" cy="13849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8400" b="0" i="0" u="none" strike="noStrike" cap="none">
              <a:solidFill>
                <a:schemeClr val="dk1"/>
              </a:solidFill>
              <a:latin typeface="Times"/>
              <a:ea typeface="Times"/>
              <a:cs typeface="Times"/>
              <a:sym typeface="Times"/>
            </a:endParaRPr>
          </a:p>
        </p:txBody>
      </p:sp>
      <p:sp>
        <p:nvSpPr>
          <p:cNvPr id="80" name="Shape 80"/>
          <p:cNvSpPr txBox="1"/>
          <p:nvPr/>
        </p:nvSpPr>
        <p:spPr>
          <a:xfrm>
            <a:off x="26454040" y="13141280"/>
            <a:ext cx="12061055" cy="442426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4000" b="1" i="0" u="none" strike="noStrike" cap="none" dirty="0">
                <a:solidFill>
                  <a:schemeClr val="dk1"/>
                </a:solidFill>
                <a:latin typeface="Times"/>
                <a:ea typeface="Times"/>
                <a:cs typeface="Times"/>
                <a:sym typeface="Times"/>
              </a:rPr>
              <a:t>Limitations: </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Relying on voluntary participation; self-reported data. </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Survey administration may have caused a self-selection bias and affected the number of responses received.</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Prior ultrasound experience was not accounted for.</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Confounding factor: students with prior experience may have an inherent bias towards integrating or omitting ultrasound within medical curricula due to their skill level.</a:t>
            </a:r>
          </a:p>
        </p:txBody>
      </p:sp>
      <p:sp>
        <p:nvSpPr>
          <p:cNvPr id="81" name="Shape 81"/>
          <p:cNvSpPr txBox="1"/>
          <p:nvPr/>
        </p:nvSpPr>
        <p:spPr>
          <a:xfrm>
            <a:off x="2231991" y="17125456"/>
            <a:ext cx="184666" cy="13849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8400" b="0" i="0" u="none" strike="noStrike" cap="none">
              <a:solidFill>
                <a:schemeClr val="dk1"/>
              </a:solidFill>
              <a:latin typeface="Times"/>
              <a:ea typeface="Times"/>
              <a:cs typeface="Times"/>
              <a:sym typeface="Times"/>
            </a:endParaRPr>
          </a:p>
        </p:txBody>
      </p:sp>
      <p:pic>
        <p:nvPicPr>
          <p:cNvPr id="82" name="Shape 82" descr="University_of_California_Davis_School_of_Medicine_739301_i0.png"/>
          <p:cNvPicPr preferRelativeResize="0"/>
          <p:nvPr/>
        </p:nvPicPr>
        <p:blipFill rotWithShape="1">
          <a:blip r:embed="rId3">
            <a:alphaModFix/>
          </a:blip>
          <a:srcRect/>
          <a:stretch/>
        </p:blipFill>
        <p:spPr>
          <a:xfrm>
            <a:off x="2021887" y="3372050"/>
            <a:ext cx="2641553" cy="2342307"/>
          </a:xfrm>
          <a:prstGeom prst="rect">
            <a:avLst/>
          </a:prstGeom>
          <a:noFill/>
          <a:ln>
            <a:noFill/>
          </a:ln>
        </p:spPr>
      </p:pic>
      <p:sp>
        <p:nvSpPr>
          <p:cNvPr id="83" name="Shape 83"/>
          <p:cNvSpPr txBox="1"/>
          <p:nvPr/>
        </p:nvSpPr>
        <p:spPr>
          <a:xfrm>
            <a:off x="1849831" y="16507712"/>
            <a:ext cx="11620413" cy="5975424"/>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a:buNone/>
            </a:pPr>
            <a:r>
              <a:rPr lang="en-US" sz="4000" b="1" i="0" u="none" strike="noStrike" cap="none" dirty="0">
                <a:solidFill>
                  <a:schemeClr val="dk1"/>
                </a:solidFill>
                <a:latin typeface="Times"/>
                <a:ea typeface="Times"/>
                <a:cs typeface="Times"/>
                <a:sym typeface="Times"/>
              </a:rPr>
              <a:t>Experimental Design:</a:t>
            </a:r>
          </a:p>
          <a:p>
            <a:pPr marL="0" marR="0" lvl="0" indent="0" algn="just" rtl="0">
              <a:lnSpc>
                <a:spcPct val="100000"/>
              </a:lnSpc>
              <a:spcBef>
                <a:spcPts val="0"/>
              </a:spcBef>
              <a:spcAft>
                <a:spcPts val="0"/>
              </a:spcAft>
              <a:buClr>
                <a:schemeClr val="dk1"/>
              </a:buClr>
              <a:buSzPct val="25000"/>
              <a:buFont typeface="Times"/>
              <a:buNone/>
            </a:pPr>
            <a:r>
              <a:rPr lang="en-US" sz="3100" b="0" i="0" u="none" strike="noStrike" cap="none" dirty="0">
                <a:solidFill>
                  <a:schemeClr val="dk1"/>
                </a:solidFill>
                <a:latin typeface="Times"/>
                <a:ea typeface="Times"/>
                <a:cs typeface="Times"/>
                <a:sym typeface="Times"/>
              </a:rPr>
              <a:t>A five-question survey was administered to first-year medical students at UCDSOM. The survey gauged, on a scale from one through ten, students’ general interest in ultrasound education, confidence using an ultrasound, ability to interpret ultrasound imaging and desire to incorporate further education in their preclinical years. At the beginning of the school year, a pre-ultrasound survey was administered to 54 first-year students prior to any formal ultrasound education. A follow-up survey was administered to 71 students after they were exposed to ultrasound curriculum in their anatomy course. Student responses were voluntary in both cohorts. Survey administration was online and in-person.</a:t>
            </a:r>
          </a:p>
        </p:txBody>
      </p:sp>
      <p:pic>
        <p:nvPicPr>
          <p:cNvPr id="84" name="Shape 84"/>
          <p:cNvPicPr preferRelativeResize="0"/>
          <p:nvPr/>
        </p:nvPicPr>
        <p:blipFill rotWithShape="1">
          <a:blip r:embed="rId4">
            <a:alphaModFix/>
          </a:blip>
          <a:srcRect/>
          <a:stretch/>
        </p:blipFill>
        <p:spPr>
          <a:xfrm>
            <a:off x="31974502" y="3999222"/>
            <a:ext cx="5937885" cy="1892552"/>
          </a:xfrm>
          <a:prstGeom prst="rect">
            <a:avLst/>
          </a:prstGeom>
          <a:noFill/>
          <a:ln>
            <a:noFill/>
          </a:ln>
        </p:spPr>
      </p:pic>
      <p:sp>
        <p:nvSpPr>
          <p:cNvPr id="85" name="Shape 85"/>
          <p:cNvSpPr txBox="1"/>
          <p:nvPr/>
        </p:nvSpPr>
        <p:spPr>
          <a:xfrm>
            <a:off x="26454040" y="17493539"/>
            <a:ext cx="12061055" cy="357020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Times"/>
              <a:buNone/>
            </a:pPr>
            <a:r>
              <a:rPr lang="en-US" sz="4000" b="1" i="0" u="none" strike="noStrike" cap="none" dirty="0">
                <a:solidFill>
                  <a:schemeClr val="dk1"/>
                </a:solidFill>
                <a:latin typeface="Times"/>
                <a:ea typeface="Times"/>
                <a:cs typeface="Times"/>
                <a:sym typeface="Times"/>
              </a:rPr>
              <a:t>Future Goals:</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Use data to promote additional ultrasound integration at UCDSOM.</a:t>
            </a: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Increase exposure to ultrasound as a learning device and provide opportunities to improve on-going research</a:t>
            </a:r>
            <a:r>
              <a:rPr lang="en-US" sz="3200" b="0" i="0" u="none" strike="noStrike" cap="none" dirty="0" smtClean="0">
                <a:solidFill>
                  <a:srgbClr val="000000"/>
                </a:solidFill>
                <a:latin typeface="Times"/>
                <a:ea typeface="Times"/>
                <a:cs typeface="Times"/>
                <a:sym typeface="Times"/>
              </a:rPr>
              <a:t>.</a:t>
            </a:r>
          </a:p>
          <a:p>
            <a:pPr marL="457200" marR="0" lvl="0" indent="-457200" algn="just" rtl="0">
              <a:lnSpc>
                <a:spcPct val="100000"/>
              </a:lnSpc>
              <a:spcBef>
                <a:spcPts val="0"/>
              </a:spcBef>
              <a:spcAft>
                <a:spcPts val="0"/>
              </a:spcAft>
              <a:buClr>
                <a:srgbClr val="000000"/>
              </a:buClr>
              <a:buSzPct val="100000"/>
              <a:buFont typeface="Arial"/>
              <a:buChar char="•"/>
            </a:pPr>
            <a:r>
              <a:rPr lang="en-US" sz="3200" dirty="0" smtClean="0">
                <a:latin typeface="Times"/>
                <a:ea typeface="Times"/>
                <a:cs typeface="Times"/>
                <a:sym typeface="Times"/>
              </a:rPr>
              <a:t>Continue to investigate the utility of ultrasound in pre-clinical years and how to effectively provide ultrasound education in future courses.</a:t>
            </a:r>
            <a:endParaRPr lang="en-US" sz="3200" b="0" i="0" u="none" strike="noStrike" cap="none" dirty="0">
              <a:solidFill>
                <a:srgbClr val="000000"/>
              </a:solidFill>
              <a:latin typeface="Times"/>
              <a:ea typeface="Times"/>
              <a:cs typeface="Times"/>
              <a:sym typeface="Times"/>
            </a:endParaRPr>
          </a:p>
          <a:p>
            <a:pPr marL="457200" marR="0" lvl="0" indent="-457200" algn="just"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Times"/>
                <a:ea typeface="Times"/>
                <a:cs typeface="Times"/>
                <a:sym typeface="Times"/>
              </a:rPr>
              <a:t>More robust data can encourage academic leadership to establish ultrasound as a standard instructional device to enhance current curriculum</a:t>
            </a:r>
            <a:r>
              <a:rPr lang="en-US" sz="3200" b="0" i="0" u="none" strike="noStrike" cap="none" dirty="0" smtClean="0">
                <a:solidFill>
                  <a:srgbClr val="000000"/>
                </a:solidFill>
                <a:latin typeface="Times"/>
                <a:ea typeface="Times"/>
                <a:cs typeface="Times"/>
                <a:sym typeface="Times"/>
              </a:rPr>
              <a:t>.</a:t>
            </a:r>
          </a:p>
          <a:p>
            <a:pPr marL="457200" marR="0" lvl="0" indent="-457200" algn="just" rtl="0">
              <a:lnSpc>
                <a:spcPct val="100000"/>
              </a:lnSpc>
              <a:spcBef>
                <a:spcPts val="0"/>
              </a:spcBef>
              <a:spcAft>
                <a:spcPts val="0"/>
              </a:spcAft>
              <a:buClr>
                <a:srgbClr val="000000"/>
              </a:buClr>
              <a:buSzPct val="100000"/>
              <a:buFont typeface="Arial"/>
              <a:buChar char="•"/>
            </a:pPr>
            <a:endParaRPr lang="en-US" sz="3200" b="0" i="0" u="none" strike="noStrike" cap="none" dirty="0">
              <a:solidFill>
                <a:srgbClr val="000000"/>
              </a:solidFill>
              <a:latin typeface="Times"/>
              <a:ea typeface="Times"/>
              <a:cs typeface="Times"/>
              <a:sym typeface="Times"/>
            </a:endParaRPr>
          </a:p>
        </p:txBody>
      </p:sp>
      <p:sp>
        <p:nvSpPr>
          <p:cNvPr id="86" name="Shape 86"/>
          <p:cNvSpPr txBox="1"/>
          <p:nvPr/>
        </p:nvSpPr>
        <p:spPr>
          <a:xfrm>
            <a:off x="1849832" y="22446560"/>
            <a:ext cx="11620412" cy="166199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4000" b="1" i="0" u="none" strike="noStrike" cap="none" dirty="0">
                <a:solidFill>
                  <a:schemeClr val="dk1"/>
                </a:solidFill>
                <a:latin typeface="Times"/>
                <a:ea typeface="Times"/>
                <a:cs typeface="Times"/>
                <a:sym typeface="Times"/>
              </a:rPr>
              <a:t>Results:</a:t>
            </a:r>
          </a:p>
          <a:p>
            <a:pPr marL="0" marR="0" lvl="0" indent="0" algn="l" rtl="0">
              <a:lnSpc>
                <a:spcPct val="100000"/>
              </a:lnSpc>
              <a:spcBef>
                <a:spcPts val="0"/>
              </a:spcBef>
              <a:spcAft>
                <a:spcPts val="0"/>
              </a:spcAft>
              <a:buClr>
                <a:schemeClr val="dk1"/>
              </a:buClr>
              <a:buSzPct val="25000"/>
              <a:buFont typeface="Times"/>
              <a:buNone/>
            </a:pPr>
            <a:r>
              <a:rPr lang="en-US" sz="3100" b="0" i="0" u="none" strike="noStrike" cap="none" dirty="0">
                <a:solidFill>
                  <a:schemeClr val="dk1"/>
                </a:solidFill>
                <a:latin typeface="Times"/>
                <a:ea typeface="Times"/>
                <a:cs typeface="Times"/>
                <a:sym typeface="Times"/>
              </a:rPr>
              <a:t>Overall, after going through the formal ultrasound curriculum,  student’s survey responses showed an improvement in all areas. </a:t>
            </a:r>
          </a:p>
        </p:txBody>
      </p:sp>
      <p:cxnSp>
        <p:nvCxnSpPr>
          <p:cNvPr id="87" name="Shape 87"/>
          <p:cNvCxnSpPr/>
          <p:nvPr/>
        </p:nvCxnSpPr>
        <p:spPr>
          <a:xfrm>
            <a:off x="1964944" y="5911067"/>
            <a:ext cx="35947443" cy="8393"/>
          </a:xfrm>
          <a:prstGeom prst="straightConnector1">
            <a:avLst/>
          </a:prstGeom>
          <a:noFill/>
          <a:ln w="9525" cap="flat" cmpd="sng">
            <a:solidFill>
              <a:schemeClr val="dk1"/>
            </a:solidFill>
            <a:prstDash val="solid"/>
            <a:round/>
            <a:headEnd type="none" w="med" len="med"/>
            <a:tailEnd type="none" w="med" len="med"/>
          </a:ln>
        </p:spPr>
      </p:cxnSp>
      <p:pic>
        <p:nvPicPr>
          <p:cNvPr id="88" name="Shape 88"/>
          <p:cNvPicPr preferRelativeResize="0"/>
          <p:nvPr/>
        </p:nvPicPr>
        <p:blipFill rotWithShape="1">
          <a:blip r:embed="rId5">
            <a:alphaModFix/>
          </a:blip>
          <a:srcRect/>
          <a:stretch/>
        </p:blipFill>
        <p:spPr>
          <a:xfrm>
            <a:off x="27874659" y="22264599"/>
            <a:ext cx="9219815" cy="4997141"/>
          </a:xfrm>
          <a:prstGeom prst="rect">
            <a:avLst/>
          </a:prstGeom>
          <a:noFill/>
          <a:ln>
            <a:noFill/>
          </a:ln>
        </p:spPr>
      </p:pic>
      <p:graphicFrame>
        <p:nvGraphicFramePr>
          <p:cNvPr id="97" name="Shape 97"/>
          <p:cNvGraphicFramePr/>
          <p:nvPr>
            <p:extLst>
              <p:ext uri="{D42A27DB-BD31-4B8C-83A1-F6EECF244321}">
                <p14:modId xmlns:p14="http://schemas.microsoft.com/office/powerpoint/2010/main" val="59406393"/>
              </p:ext>
            </p:extLst>
          </p:nvPr>
        </p:nvGraphicFramePr>
        <p:xfrm>
          <a:off x="1964944" y="24804946"/>
          <a:ext cx="11440200" cy="6109670"/>
        </p:xfrm>
        <a:graphic>
          <a:graphicData uri="http://schemas.openxmlformats.org/drawingml/2006/table">
            <a:tbl>
              <a:tblPr firstRow="1" bandRow="1">
                <a:noFill/>
                <a:tableStyleId>{44B0A7BA-E239-4515-8910-6E5DD425E6EF}</a:tableStyleId>
              </a:tblPr>
              <a:tblGrid>
                <a:gridCol w="3887300"/>
                <a:gridCol w="2168000"/>
                <a:gridCol w="2095725"/>
                <a:gridCol w="1576625"/>
                <a:gridCol w="1712550"/>
              </a:tblGrid>
              <a:tr h="742000">
                <a:tc>
                  <a:txBody>
                    <a:bodyPr/>
                    <a:lstStyle/>
                    <a:p>
                      <a:pPr marL="0" marR="0" lvl="0" indent="0" algn="ctr" rtl="0">
                        <a:lnSpc>
                          <a:spcPct val="100000"/>
                        </a:lnSpc>
                        <a:spcBef>
                          <a:spcPts val="0"/>
                        </a:spcBef>
                        <a:spcAft>
                          <a:spcPts val="0"/>
                        </a:spcAft>
                        <a:buClr>
                          <a:srgbClr val="000000"/>
                        </a:buClr>
                        <a:buSzPct val="25000"/>
                        <a:buFont typeface="Arial"/>
                        <a:buNone/>
                      </a:pPr>
                      <a:endParaRPr sz="3100" u="none" strike="noStrike" cap="none">
                        <a:latin typeface="Times"/>
                        <a:ea typeface="Times"/>
                        <a:cs typeface="Times"/>
                        <a:sym typeface="Times"/>
                      </a:endParaRPr>
                    </a:p>
                    <a:p>
                      <a:pPr marL="0" marR="0" lvl="0" indent="0" algn="ctr" rtl="0">
                        <a:lnSpc>
                          <a:spcPct val="100000"/>
                        </a:lnSpc>
                        <a:spcBef>
                          <a:spcPts val="0"/>
                        </a:spcBef>
                        <a:spcAft>
                          <a:spcPts val="0"/>
                        </a:spcAft>
                        <a:buClr>
                          <a:srgbClr val="000000"/>
                        </a:buClr>
                        <a:buSzPct val="25000"/>
                        <a:buFont typeface="Times"/>
                        <a:buNone/>
                      </a:pPr>
                      <a:r>
                        <a:rPr lang="en-US" sz="3100" u="none" strike="noStrike" cap="none" dirty="0">
                          <a:latin typeface="Times"/>
                          <a:ea typeface="Times"/>
                          <a:cs typeface="Times"/>
                          <a:sym typeface="Times"/>
                        </a:rPr>
                        <a:t>Question Topic</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u="none" strike="noStrike" cap="none" dirty="0">
                          <a:latin typeface="Times"/>
                          <a:ea typeface="Times"/>
                          <a:cs typeface="Times"/>
                          <a:sym typeface="Times"/>
                        </a:rPr>
                        <a:t>Pre-Ultrasound Mean</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u="none" strike="noStrike" cap="none" dirty="0">
                          <a:latin typeface="Times"/>
                          <a:ea typeface="Times"/>
                          <a:cs typeface="Times"/>
                          <a:sym typeface="Times"/>
                        </a:rPr>
                        <a:t>Post-Ultrasound Mean</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u="none" strike="noStrike" cap="none" dirty="0">
                          <a:latin typeface="Times"/>
                          <a:ea typeface="Times"/>
                          <a:cs typeface="Times"/>
                          <a:sym typeface="Times"/>
                        </a:rPr>
                        <a:t>Percent Change</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Arial"/>
                        <a:buNone/>
                      </a:pPr>
                      <a:endParaRPr sz="3100" u="none" strike="noStrike" cap="none">
                        <a:latin typeface="Times"/>
                        <a:ea typeface="Times"/>
                        <a:cs typeface="Times"/>
                        <a:sym typeface="Times"/>
                      </a:endParaRPr>
                    </a:p>
                    <a:p>
                      <a:pPr marL="0" marR="0" lvl="0" indent="0" algn="ctr" rtl="0">
                        <a:lnSpc>
                          <a:spcPct val="100000"/>
                        </a:lnSpc>
                        <a:spcBef>
                          <a:spcPts val="0"/>
                        </a:spcBef>
                        <a:spcAft>
                          <a:spcPts val="0"/>
                        </a:spcAft>
                        <a:buClr>
                          <a:srgbClr val="000000"/>
                        </a:buClr>
                        <a:buSzPct val="25000"/>
                        <a:buFont typeface="Times"/>
                        <a:buNone/>
                      </a:pPr>
                      <a:r>
                        <a:rPr lang="en-US" sz="3100" i="1" u="none" strike="noStrike" cap="none" dirty="0">
                          <a:latin typeface="Times"/>
                          <a:ea typeface="Times"/>
                          <a:cs typeface="Times"/>
                          <a:sym typeface="Times"/>
                        </a:rPr>
                        <a:t>p</a:t>
                      </a:r>
                      <a:r>
                        <a:rPr lang="en-US" sz="3100" u="none" strike="noStrike" cap="none" dirty="0">
                          <a:latin typeface="Times"/>
                          <a:ea typeface="Times"/>
                          <a:cs typeface="Times"/>
                          <a:sym typeface="Times"/>
                        </a:rPr>
                        <a:t>-value</a:t>
                      </a:r>
                    </a:p>
                  </a:txBody>
                  <a:tcPr marL="91450" marR="91450" marT="45725" marB="45725"/>
                </a:tc>
              </a:tr>
              <a:tr h="742000">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General interest</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7.74/10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8.37/10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+8.1%</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p = 0.06</a:t>
                      </a:r>
                    </a:p>
                  </a:txBody>
                  <a:tcPr marL="6350" marR="6350" marT="6350" marB="0" anchor="ctr"/>
                </a:tc>
              </a:tr>
              <a:tr h="742000">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Confidence</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2.41/10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3.89/10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+61%</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p = 0.0002</a:t>
                      </a:r>
                    </a:p>
                  </a:txBody>
                  <a:tcPr marL="6350" marR="6350" marT="6350" marB="0" anchor="ctr"/>
                </a:tc>
              </a:tr>
              <a:tr h="742000">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Ability to interpret</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1.96/10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3.99/10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+104%</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p &lt; 0.0001</a:t>
                      </a:r>
                    </a:p>
                  </a:txBody>
                  <a:tcPr marL="6350" marR="6350" marT="6350" marB="0" anchor="ctr"/>
                </a:tc>
              </a:tr>
              <a:tr h="742000">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Desire for additional education</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8.02/10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8.31/10</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+3.6%</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p = 0.41</a:t>
                      </a:r>
                    </a:p>
                  </a:txBody>
                  <a:tcPr marL="6350" marR="6350" marT="6350" marB="0" anchor="ctr"/>
                </a:tc>
              </a:tr>
              <a:tr h="1000775">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Integrating ultrasound in anatomy enriched my education</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69.6 % Agree</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83.1% </a:t>
                      </a:r>
                      <a:endParaRPr lang="en-US" sz="3100" b="0" i="0" u="none" strike="noStrike" cap="none" dirty="0" smtClean="0">
                        <a:solidFill>
                          <a:srgbClr val="000000"/>
                        </a:solidFill>
                        <a:latin typeface="Times"/>
                        <a:ea typeface="Times"/>
                        <a:cs typeface="Times"/>
                        <a:sym typeface="Times"/>
                      </a:endParaRPr>
                    </a:p>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smtClean="0">
                          <a:solidFill>
                            <a:srgbClr val="000000"/>
                          </a:solidFill>
                          <a:latin typeface="Times"/>
                          <a:ea typeface="Times"/>
                          <a:cs typeface="Times"/>
                          <a:sym typeface="Times"/>
                        </a:rPr>
                        <a:t>Agree</a:t>
                      </a:r>
                      <a:endParaRPr lang="en-US" sz="3100" b="0" i="0" u="none" strike="noStrike" cap="none" dirty="0">
                        <a:solidFill>
                          <a:srgbClr val="000000"/>
                        </a:solidFill>
                        <a:latin typeface="Times"/>
                        <a:ea typeface="Times"/>
                        <a:cs typeface="Times"/>
                        <a:sym typeface="Time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+3.5%</a:t>
                      </a:r>
                    </a:p>
                  </a:txBody>
                  <a:tcPr marL="6350" marR="6350" marT="6350" marB="0" anchor="ctr"/>
                </a:tc>
                <a:tc>
                  <a:txBody>
                    <a:bodyPr/>
                    <a:lstStyle/>
                    <a:p>
                      <a:pPr marL="0" marR="0" lvl="0" indent="0" algn="ctr" rtl="0">
                        <a:lnSpc>
                          <a:spcPct val="100000"/>
                        </a:lnSpc>
                        <a:spcBef>
                          <a:spcPts val="0"/>
                        </a:spcBef>
                        <a:spcAft>
                          <a:spcPts val="0"/>
                        </a:spcAft>
                        <a:buClr>
                          <a:srgbClr val="000000"/>
                        </a:buClr>
                        <a:buSzPct val="25000"/>
                        <a:buFont typeface="Times"/>
                        <a:buNone/>
                      </a:pPr>
                      <a:r>
                        <a:rPr lang="en-US" sz="3100" b="0" i="0" u="none" strike="noStrike" cap="none" dirty="0">
                          <a:solidFill>
                            <a:srgbClr val="000000"/>
                          </a:solidFill>
                          <a:latin typeface="Times"/>
                          <a:ea typeface="Times"/>
                          <a:cs typeface="Times"/>
                          <a:sym typeface="Times"/>
                        </a:rPr>
                        <a:t>p = 0.12</a:t>
                      </a:r>
                    </a:p>
                  </a:txBody>
                  <a:tcPr marL="6350" marR="6350" marT="6350" marB="0" anchor="ctr"/>
                </a:tc>
              </a:tr>
            </a:tbl>
          </a:graphicData>
        </a:graphic>
      </p:graphicFrame>
      <p:sp>
        <p:nvSpPr>
          <p:cNvPr id="98" name="Shape 98"/>
          <p:cNvSpPr txBox="1"/>
          <p:nvPr/>
        </p:nvSpPr>
        <p:spPr>
          <a:xfrm>
            <a:off x="1964944" y="24404837"/>
            <a:ext cx="613341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a:buNone/>
            </a:pPr>
            <a:r>
              <a:rPr lang="en-US" sz="2000" b="0" i="0" u="none" strike="noStrike" cap="none" dirty="0">
                <a:solidFill>
                  <a:srgbClr val="000000"/>
                </a:solidFill>
                <a:latin typeface="Times"/>
                <a:ea typeface="Times"/>
                <a:cs typeface="Times"/>
                <a:sym typeface="Times"/>
              </a:rPr>
              <a:t>Table 1. Pre and Post-Ultrasound Responses and Analysis</a:t>
            </a:r>
          </a:p>
        </p:txBody>
      </p:sp>
      <p:sp>
        <p:nvSpPr>
          <p:cNvPr id="99" name="Shape 99"/>
          <p:cNvSpPr txBox="1"/>
          <p:nvPr/>
        </p:nvSpPr>
        <p:spPr>
          <a:xfrm>
            <a:off x="1868891" y="12276663"/>
            <a:ext cx="11601354" cy="43704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a:buNone/>
            </a:pPr>
            <a:r>
              <a:rPr lang="en-US" sz="4000" b="1" i="0" u="none" strike="noStrike" cap="none" dirty="0">
                <a:solidFill>
                  <a:schemeClr val="dk1"/>
                </a:solidFill>
                <a:latin typeface="Times"/>
                <a:ea typeface="Times"/>
                <a:cs typeface="Times"/>
                <a:sym typeface="Times"/>
              </a:rPr>
              <a:t>Study Goals:</a:t>
            </a:r>
          </a:p>
          <a:p>
            <a:pPr marL="0" marR="0" lvl="0" indent="0" algn="just" rtl="0">
              <a:lnSpc>
                <a:spcPct val="100000"/>
              </a:lnSpc>
              <a:spcBef>
                <a:spcPts val="0"/>
              </a:spcBef>
              <a:spcAft>
                <a:spcPts val="0"/>
              </a:spcAft>
              <a:buClr>
                <a:srgbClr val="000000"/>
              </a:buClr>
              <a:buSzPct val="25000"/>
              <a:buFont typeface="Times"/>
              <a:buNone/>
            </a:pPr>
            <a:r>
              <a:rPr lang="en-US" sz="3200" b="0" i="0" u="none" strike="noStrike" cap="none" dirty="0">
                <a:solidFill>
                  <a:srgbClr val="000000"/>
                </a:solidFill>
                <a:latin typeface="Times"/>
                <a:ea typeface="Times"/>
                <a:cs typeface="Times"/>
                <a:sym typeface="Times"/>
              </a:rPr>
              <a:t>To date, no research has been conducted at a California medical school, evaluating first year medical students’ opinions on the effectiveness and value of their current integrated ultrasound curriculum. This study surveyed first year medical students to evaluate their confidence and perceived proficiency in bedside ultrasound skills following three integrated anatomy-ultrasound courses.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 name="TextBox 1"/>
          <p:cNvSpPr txBox="1"/>
          <p:nvPr/>
        </p:nvSpPr>
        <p:spPr>
          <a:xfrm>
            <a:off x="4186282" y="2725720"/>
            <a:ext cx="32603078" cy="646331"/>
          </a:xfrm>
          <a:prstGeom prst="rect">
            <a:avLst/>
          </a:prstGeom>
          <a:noFill/>
        </p:spPr>
        <p:txBody>
          <a:bodyPr wrap="square" rtlCol="0">
            <a:spAutoFit/>
          </a:bodyPr>
          <a:lstStyle/>
          <a:p>
            <a:pPr lvl="0" algn="ctr">
              <a:buClr>
                <a:schemeClr val="dk1"/>
              </a:buClr>
              <a:buSzPct val="25000"/>
            </a:pPr>
            <a:r>
              <a:rPr lang="en-US" sz="3600" b="1" dirty="0" smtClean="0">
                <a:solidFill>
                  <a:schemeClr val="dk1"/>
                </a:solidFill>
                <a:latin typeface="Times" charset="0"/>
                <a:ea typeface="Times" charset="0"/>
                <a:cs typeface="Times" charset="0"/>
                <a:sym typeface="Times New Roman"/>
              </a:rPr>
              <a:t>Ivan </a:t>
            </a:r>
            <a:r>
              <a:rPr lang="en-US" sz="3600" b="1" dirty="0">
                <a:solidFill>
                  <a:schemeClr val="dk1"/>
                </a:solidFill>
                <a:latin typeface="Times" charset="0"/>
                <a:ea typeface="Times" charset="0"/>
                <a:cs typeface="Times" charset="0"/>
                <a:sym typeface="Times New Roman"/>
              </a:rPr>
              <a:t>V. </a:t>
            </a:r>
            <a:r>
              <a:rPr lang="en-US" sz="3600" b="1" dirty="0" smtClean="0">
                <a:solidFill>
                  <a:schemeClr val="dk1"/>
                </a:solidFill>
                <a:latin typeface="Times" charset="0"/>
                <a:ea typeface="Times" charset="0"/>
                <a:cs typeface="Times" charset="0"/>
                <a:sym typeface="Times New Roman"/>
              </a:rPr>
              <a:t>Shevchyk</a:t>
            </a:r>
            <a:r>
              <a:rPr lang="en-US" sz="3600" b="1" baseline="30000" dirty="0" smtClean="0">
                <a:solidFill>
                  <a:schemeClr val="dk1"/>
                </a:solidFill>
                <a:latin typeface="Times" charset="0"/>
                <a:ea typeface="Times" charset="0"/>
                <a:cs typeface="Times" charset="0"/>
                <a:sym typeface="Times New Roman"/>
              </a:rPr>
              <a:t>1</a:t>
            </a:r>
            <a:r>
              <a:rPr lang="en-US" sz="3600" b="1" dirty="0" smtClean="0">
                <a:solidFill>
                  <a:schemeClr val="dk1"/>
                </a:solidFill>
                <a:latin typeface="Times" charset="0"/>
                <a:ea typeface="Times" charset="0"/>
                <a:cs typeface="Times" charset="0"/>
                <a:sym typeface="Times New Roman"/>
              </a:rPr>
              <a:t>, </a:t>
            </a:r>
            <a:r>
              <a:rPr lang="en-US" sz="3600" b="1" dirty="0">
                <a:solidFill>
                  <a:schemeClr val="dk1"/>
                </a:solidFill>
                <a:latin typeface="Times" charset="0"/>
                <a:ea typeface="Times" charset="0"/>
                <a:cs typeface="Times" charset="0"/>
                <a:sym typeface="Times New Roman"/>
              </a:rPr>
              <a:t>Chris E. </a:t>
            </a:r>
            <a:r>
              <a:rPr lang="en-US" sz="3600" b="1" dirty="0" smtClean="0">
                <a:solidFill>
                  <a:schemeClr val="dk1"/>
                </a:solidFill>
                <a:latin typeface="Times" charset="0"/>
                <a:ea typeface="Times" charset="0"/>
                <a:cs typeface="Times" charset="0"/>
                <a:sym typeface="Times New Roman"/>
              </a:rPr>
              <a:t>Silva</a:t>
            </a:r>
            <a:r>
              <a:rPr lang="en-US" sz="3600" b="1" baseline="30000" dirty="0" smtClean="0">
                <a:solidFill>
                  <a:schemeClr val="dk1"/>
                </a:solidFill>
                <a:latin typeface="Times" charset="0"/>
                <a:ea typeface="Times" charset="0"/>
                <a:cs typeface="Times" charset="0"/>
                <a:sym typeface="Times New Roman"/>
              </a:rPr>
              <a:t>1</a:t>
            </a:r>
            <a:r>
              <a:rPr lang="en-US" sz="3600" b="1" dirty="0" smtClean="0">
                <a:solidFill>
                  <a:schemeClr val="dk1"/>
                </a:solidFill>
                <a:latin typeface="Times" charset="0"/>
                <a:ea typeface="Times" charset="0"/>
                <a:cs typeface="Times" charset="0"/>
                <a:sym typeface="Times New Roman"/>
              </a:rPr>
              <a:t>, </a:t>
            </a:r>
            <a:r>
              <a:rPr lang="en-US" sz="3600" b="1" dirty="0">
                <a:solidFill>
                  <a:schemeClr val="dk1"/>
                </a:solidFill>
                <a:latin typeface="Times" charset="0"/>
                <a:ea typeface="Times" charset="0"/>
                <a:cs typeface="Times" charset="0"/>
                <a:sym typeface="Times New Roman"/>
              </a:rPr>
              <a:t>John-Lloyd C. </a:t>
            </a:r>
            <a:r>
              <a:rPr lang="en-US" sz="3600" b="1" dirty="0" smtClean="0">
                <a:solidFill>
                  <a:schemeClr val="dk1"/>
                </a:solidFill>
                <a:latin typeface="Times" charset="0"/>
                <a:ea typeface="Times" charset="0"/>
                <a:cs typeface="Times" charset="0"/>
                <a:sym typeface="Times New Roman"/>
              </a:rPr>
              <a:t>Santamarina</a:t>
            </a:r>
            <a:r>
              <a:rPr lang="en-US" sz="3600" b="1" baseline="30000" dirty="0" smtClean="0">
                <a:solidFill>
                  <a:schemeClr val="dk1"/>
                </a:solidFill>
                <a:latin typeface="Times" charset="0"/>
                <a:ea typeface="Times" charset="0"/>
                <a:cs typeface="Times" charset="0"/>
                <a:sym typeface="Times New Roman"/>
              </a:rPr>
              <a:t>1</a:t>
            </a:r>
            <a:r>
              <a:rPr lang="en-US" sz="3600" b="1" dirty="0" smtClean="0">
                <a:solidFill>
                  <a:schemeClr val="dk1"/>
                </a:solidFill>
                <a:latin typeface="Times" charset="0"/>
                <a:ea typeface="Times" charset="0"/>
                <a:cs typeface="Times" charset="0"/>
                <a:sym typeface="Times New Roman"/>
              </a:rPr>
              <a:t>, </a:t>
            </a:r>
            <a:r>
              <a:rPr lang="en-US" sz="3600" b="1" dirty="0">
                <a:solidFill>
                  <a:schemeClr val="dk1"/>
                </a:solidFill>
                <a:latin typeface="Times" charset="0"/>
                <a:ea typeface="Times" charset="0"/>
                <a:cs typeface="Times" charset="0"/>
                <a:sym typeface="Times New Roman"/>
              </a:rPr>
              <a:t>Nika</a:t>
            </a:r>
            <a:r>
              <a:rPr lang="en-US" sz="3600" b="1" dirty="0">
                <a:solidFill>
                  <a:schemeClr val="dk1"/>
                </a:solidFill>
                <a:latin typeface="Times" charset="0"/>
                <a:ea typeface="Times" charset="0"/>
                <a:cs typeface="Times" charset="0"/>
                <a:sym typeface="Times New Roman"/>
              </a:rPr>
              <a:t> R. </a:t>
            </a:r>
            <a:r>
              <a:rPr lang="en-US" sz="3600" b="1" dirty="0" smtClean="0">
                <a:solidFill>
                  <a:schemeClr val="dk1"/>
                </a:solidFill>
                <a:latin typeface="Times" charset="0"/>
                <a:ea typeface="Times" charset="0"/>
                <a:cs typeface="Times" charset="0"/>
                <a:sym typeface="Times New Roman"/>
              </a:rPr>
              <a:t>Carrillo</a:t>
            </a:r>
            <a:r>
              <a:rPr lang="en-US" sz="3600" b="1" baseline="30000" dirty="0" smtClean="0">
                <a:solidFill>
                  <a:schemeClr val="dk1"/>
                </a:solidFill>
                <a:latin typeface="Times" charset="0"/>
                <a:ea typeface="Times" charset="0"/>
                <a:cs typeface="Times" charset="0"/>
                <a:sym typeface="Times New Roman"/>
              </a:rPr>
              <a:t>1</a:t>
            </a:r>
            <a:r>
              <a:rPr lang="en-US" sz="3600" b="1" dirty="0" smtClean="0">
                <a:solidFill>
                  <a:schemeClr val="dk1"/>
                </a:solidFill>
                <a:latin typeface="Times" charset="0"/>
                <a:ea typeface="Times" charset="0"/>
                <a:cs typeface="Times" charset="0"/>
                <a:sym typeface="Times New Roman"/>
              </a:rPr>
              <a:t>, </a:t>
            </a:r>
            <a:r>
              <a:rPr lang="en-US" sz="3600" b="1" dirty="0">
                <a:solidFill>
                  <a:schemeClr val="dk1"/>
                </a:solidFill>
                <a:latin typeface="Times" charset="0"/>
                <a:ea typeface="Times" charset="0"/>
                <a:cs typeface="Times" charset="0"/>
                <a:sym typeface="Times New Roman"/>
              </a:rPr>
              <a:t>Aska</a:t>
            </a:r>
            <a:r>
              <a:rPr lang="en-US" sz="3600" b="1" dirty="0">
                <a:solidFill>
                  <a:schemeClr val="dk1"/>
                </a:solidFill>
                <a:latin typeface="Times" charset="0"/>
                <a:ea typeface="Times" charset="0"/>
                <a:cs typeface="Times" charset="0"/>
                <a:sym typeface="Times New Roman"/>
              </a:rPr>
              <a:t> B. </a:t>
            </a:r>
            <a:r>
              <a:rPr lang="en-US" sz="3600" b="1" dirty="0" smtClean="0">
                <a:solidFill>
                  <a:schemeClr val="dk1"/>
                </a:solidFill>
                <a:latin typeface="Times" charset="0"/>
                <a:ea typeface="Times" charset="0"/>
                <a:cs typeface="Times" charset="0"/>
                <a:sym typeface="Times New Roman"/>
              </a:rPr>
              <a:t>Sturdevan</a:t>
            </a:r>
            <a:r>
              <a:rPr lang="en-US" sz="3600" b="1" baseline="30000" dirty="0" smtClean="0">
                <a:solidFill>
                  <a:schemeClr val="dk1"/>
                </a:solidFill>
                <a:latin typeface="Times" charset="0"/>
                <a:ea typeface="Times" charset="0"/>
                <a:cs typeface="Times" charset="0"/>
                <a:sym typeface="Times New Roman"/>
              </a:rPr>
              <a:t>1</a:t>
            </a:r>
            <a:r>
              <a:rPr lang="en-US" sz="3600" b="1" dirty="0" smtClean="0">
                <a:solidFill>
                  <a:schemeClr val="dk1"/>
                </a:solidFill>
                <a:latin typeface="Times" charset="0"/>
                <a:ea typeface="Times" charset="0"/>
                <a:cs typeface="Times" charset="0"/>
                <a:sym typeface="Times New Roman"/>
              </a:rPr>
              <a:t>, </a:t>
            </a:r>
            <a:r>
              <a:rPr lang="en-US" sz="3600" b="1" dirty="0">
                <a:solidFill>
                  <a:schemeClr val="dk1"/>
                </a:solidFill>
                <a:latin typeface="Times" charset="0"/>
                <a:ea typeface="Times" charset="0"/>
                <a:cs typeface="Times" charset="0"/>
                <a:sym typeface="Times New Roman"/>
              </a:rPr>
              <a:t>Sarah </a:t>
            </a:r>
            <a:r>
              <a:rPr lang="en-US" sz="3600" b="1" dirty="0" smtClean="0">
                <a:solidFill>
                  <a:schemeClr val="dk1"/>
                </a:solidFill>
                <a:latin typeface="Times" charset="0"/>
                <a:ea typeface="Times" charset="0"/>
                <a:cs typeface="Times" charset="0"/>
                <a:sym typeface="Times New Roman"/>
              </a:rPr>
              <a:t>E. Medeiros</a:t>
            </a:r>
            <a:r>
              <a:rPr lang="en-US" sz="3600" b="1" baseline="30000" dirty="0" smtClean="0">
                <a:solidFill>
                  <a:schemeClr val="dk1"/>
                </a:solidFill>
                <a:latin typeface="Times" charset="0"/>
                <a:ea typeface="Times" charset="0"/>
                <a:cs typeface="Times" charset="0"/>
                <a:sym typeface="Times New Roman"/>
              </a:rPr>
              <a:t>2</a:t>
            </a:r>
            <a:r>
              <a:rPr lang="en-US" sz="3600" b="1" dirty="0" smtClean="0">
                <a:solidFill>
                  <a:schemeClr val="dk1"/>
                </a:solidFill>
                <a:latin typeface="Times" charset="0"/>
                <a:ea typeface="Times" charset="0"/>
                <a:cs typeface="Times" charset="0"/>
                <a:sym typeface="Times New Roman"/>
              </a:rPr>
              <a:t>, MD, MPH, </a:t>
            </a:r>
            <a:r>
              <a:rPr lang="en-US" sz="3600" b="1" dirty="0">
                <a:solidFill>
                  <a:schemeClr val="dk1"/>
                </a:solidFill>
                <a:latin typeface="Times" charset="0"/>
                <a:ea typeface="Times" charset="0"/>
                <a:cs typeface="Times" charset="0"/>
                <a:sym typeface="Times New Roman"/>
              </a:rPr>
              <a:t>Michael A. </a:t>
            </a:r>
            <a:r>
              <a:rPr lang="en-US" sz="3600" b="1" dirty="0" smtClean="0">
                <a:solidFill>
                  <a:schemeClr val="dk1"/>
                </a:solidFill>
                <a:latin typeface="Times" charset="0"/>
                <a:ea typeface="Times" charset="0"/>
                <a:cs typeface="Times" charset="0"/>
                <a:sym typeface="Times New Roman"/>
              </a:rPr>
              <a:t>Schick</a:t>
            </a:r>
            <a:r>
              <a:rPr lang="en-US" sz="3600" b="1" baseline="30000" dirty="0">
                <a:solidFill>
                  <a:schemeClr val="dk1"/>
                </a:solidFill>
                <a:latin typeface="Times" charset="0"/>
                <a:ea typeface="Times" charset="0"/>
                <a:cs typeface="Times" charset="0"/>
                <a:sym typeface="Times New Roman"/>
              </a:rPr>
              <a:t>2</a:t>
            </a:r>
            <a:r>
              <a:rPr lang="en-US" sz="3600" b="1" dirty="0" smtClean="0">
                <a:solidFill>
                  <a:schemeClr val="dk1"/>
                </a:solidFill>
                <a:latin typeface="Times" charset="0"/>
                <a:ea typeface="Times" charset="0"/>
                <a:cs typeface="Times" charset="0"/>
                <a:sym typeface="Times New Roman"/>
              </a:rPr>
              <a:t>, DO, MA</a:t>
            </a:r>
            <a:endParaRPr lang="en-US" sz="3600" b="1" dirty="0">
              <a:solidFill>
                <a:schemeClr val="dk1"/>
              </a:solidFill>
              <a:latin typeface="Times" charset="0"/>
              <a:ea typeface="Times" charset="0"/>
              <a:cs typeface="Times" charset="0"/>
              <a:sym typeface="Times New Roman"/>
            </a:endParaRPr>
          </a:p>
        </p:txBody>
      </p:sp>
      <p:sp>
        <p:nvSpPr>
          <p:cNvPr id="3" name="TextBox 2"/>
          <p:cNvSpPr txBox="1"/>
          <p:nvPr/>
        </p:nvSpPr>
        <p:spPr>
          <a:xfrm>
            <a:off x="8461513" y="3428044"/>
            <a:ext cx="24529774" cy="861774"/>
          </a:xfrm>
          <a:prstGeom prst="rect">
            <a:avLst/>
          </a:prstGeom>
          <a:noFill/>
        </p:spPr>
        <p:txBody>
          <a:bodyPr wrap="square" rtlCol="0">
            <a:spAutoFit/>
          </a:bodyPr>
          <a:lstStyle/>
          <a:p>
            <a:pPr lvl="0"/>
            <a:r>
              <a:rPr lang="en-US" sz="3600" b="1" dirty="0" smtClean="0">
                <a:solidFill>
                  <a:schemeClr val="dk1"/>
                </a:solidFill>
                <a:latin typeface="Times" charset="0"/>
                <a:ea typeface="Times" charset="0"/>
                <a:cs typeface="Times" charset="0"/>
                <a:sym typeface="Times New Roman"/>
              </a:rPr>
              <a:t>University </a:t>
            </a:r>
            <a:r>
              <a:rPr lang="en-US" sz="3600" b="1" dirty="0">
                <a:solidFill>
                  <a:schemeClr val="dk1"/>
                </a:solidFill>
                <a:latin typeface="Times" charset="0"/>
                <a:ea typeface="Times" charset="0"/>
                <a:cs typeface="Times" charset="0"/>
                <a:sym typeface="Times New Roman"/>
              </a:rPr>
              <a:t>of California Davis, School of Medicine</a:t>
            </a:r>
            <a:r>
              <a:rPr lang="en-US" sz="3600" b="1" baseline="30000" dirty="0">
                <a:solidFill>
                  <a:schemeClr val="dk1"/>
                </a:solidFill>
                <a:latin typeface="Times" charset="0"/>
                <a:ea typeface="Times" charset="0"/>
                <a:cs typeface="Times" charset="0"/>
                <a:sym typeface="Times New Roman"/>
              </a:rPr>
              <a:t>1</a:t>
            </a:r>
            <a:r>
              <a:rPr lang="en-US" sz="3600" b="1" dirty="0">
                <a:solidFill>
                  <a:schemeClr val="dk1"/>
                </a:solidFill>
                <a:latin typeface="Times" charset="0"/>
                <a:ea typeface="Times" charset="0"/>
                <a:cs typeface="Times" charset="0"/>
                <a:sym typeface="Times New Roman"/>
              </a:rPr>
              <a:t>, UC Davis Medical Center; Department of Emergency Medicine</a:t>
            </a:r>
            <a:r>
              <a:rPr lang="en-US" sz="3600" b="1" baseline="30000" dirty="0">
                <a:solidFill>
                  <a:schemeClr val="dk1"/>
                </a:solidFill>
                <a:latin typeface="Times" charset="0"/>
                <a:ea typeface="Times" charset="0"/>
                <a:cs typeface="Times" charset="0"/>
                <a:sym typeface="Times New Roman"/>
              </a:rPr>
              <a:t>2</a:t>
            </a:r>
            <a:endParaRPr lang="en-US" sz="3600" b="1" dirty="0">
              <a:solidFill>
                <a:schemeClr val="dk1"/>
              </a:solidFill>
              <a:latin typeface="Times" charset="0"/>
              <a:ea typeface="Times" charset="0"/>
              <a:cs typeface="Times" charset="0"/>
              <a:sym typeface="Times New Roman"/>
            </a:endParaRPr>
          </a:p>
          <a:p>
            <a:endParaRPr lang="en-US" dirty="0"/>
          </a:p>
        </p:txBody>
      </p:sp>
      <p:graphicFrame>
        <p:nvGraphicFramePr>
          <p:cNvPr id="40" name="Chart 39"/>
          <p:cNvGraphicFramePr>
            <a:graphicFrameLocks/>
          </p:cNvGraphicFramePr>
          <p:nvPr>
            <p:extLst>
              <p:ext uri="{D42A27DB-BD31-4B8C-83A1-F6EECF244321}">
                <p14:modId xmlns:p14="http://schemas.microsoft.com/office/powerpoint/2010/main" val="1853297584"/>
              </p:ext>
            </p:extLst>
          </p:nvPr>
        </p:nvGraphicFramePr>
        <p:xfrm>
          <a:off x="14201670" y="6519103"/>
          <a:ext cx="11855126" cy="54611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hart 40"/>
          <p:cNvGraphicFramePr>
            <a:graphicFrameLocks/>
          </p:cNvGraphicFramePr>
          <p:nvPr>
            <p:extLst>
              <p:ext uri="{D42A27DB-BD31-4B8C-83A1-F6EECF244321}">
                <p14:modId xmlns:p14="http://schemas.microsoft.com/office/powerpoint/2010/main" val="1784765140"/>
              </p:ext>
            </p:extLst>
          </p:nvPr>
        </p:nvGraphicFramePr>
        <p:xfrm>
          <a:off x="14200726" y="12537753"/>
          <a:ext cx="11858193" cy="55730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p:cNvGraphicFramePr/>
          <p:nvPr>
            <p:extLst>
              <p:ext uri="{D42A27DB-BD31-4B8C-83A1-F6EECF244321}">
                <p14:modId xmlns:p14="http://schemas.microsoft.com/office/powerpoint/2010/main" val="35338291"/>
              </p:ext>
            </p:extLst>
          </p:nvPr>
        </p:nvGraphicFramePr>
        <p:xfrm>
          <a:off x="14200727" y="18644149"/>
          <a:ext cx="11863162" cy="56647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42"/>
          <p:cNvGraphicFramePr>
            <a:graphicFrameLocks/>
          </p:cNvGraphicFramePr>
          <p:nvPr>
            <p:extLst>
              <p:ext uri="{D42A27DB-BD31-4B8C-83A1-F6EECF244321}">
                <p14:modId xmlns:p14="http://schemas.microsoft.com/office/powerpoint/2010/main" val="1038614555"/>
              </p:ext>
            </p:extLst>
          </p:nvPr>
        </p:nvGraphicFramePr>
        <p:xfrm>
          <a:off x="14205696" y="24898215"/>
          <a:ext cx="11858193" cy="5606378"/>
        </p:xfrm>
        <a:graphic>
          <a:graphicData uri="http://schemas.openxmlformats.org/drawingml/2006/chart">
            <c:chart xmlns:c="http://schemas.openxmlformats.org/drawingml/2006/chart" xmlns:r="http://schemas.openxmlformats.org/officeDocument/2006/relationships" r:id="rId9"/>
          </a:graphicData>
        </a:graphic>
      </p:graphicFrame>
      <p:sp>
        <p:nvSpPr>
          <p:cNvPr id="44" name="TextBox 43"/>
          <p:cNvSpPr txBox="1"/>
          <p:nvPr/>
        </p:nvSpPr>
        <p:spPr>
          <a:xfrm>
            <a:off x="14204657" y="11983049"/>
            <a:ext cx="8544327" cy="400110"/>
          </a:xfrm>
          <a:prstGeom prst="rect">
            <a:avLst/>
          </a:prstGeom>
          <a:noFill/>
        </p:spPr>
        <p:txBody>
          <a:bodyPr wrap="none" rtlCol="0">
            <a:spAutoFit/>
          </a:bodyPr>
          <a:lstStyle/>
          <a:p>
            <a:r>
              <a:rPr lang="en-US" sz="2000" dirty="0" smtClean="0">
                <a:latin typeface="Times" charset="0"/>
                <a:ea typeface="Times" charset="0"/>
                <a:cs typeface="Times" charset="0"/>
              </a:rPr>
              <a:t>Figure 1. Student survey on their general interest level in ultrasound education.</a:t>
            </a:r>
            <a:endParaRPr lang="en-US" sz="2000" dirty="0">
              <a:latin typeface="Times" charset="0"/>
              <a:ea typeface="Times" charset="0"/>
              <a:cs typeface="Times" charset="0"/>
            </a:endParaRPr>
          </a:p>
        </p:txBody>
      </p:sp>
      <p:sp>
        <p:nvSpPr>
          <p:cNvPr id="45" name="TextBox 44"/>
          <p:cNvSpPr txBox="1"/>
          <p:nvPr/>
        </p:nvSpPr>
        <p:spPr>
          <a:xfrm>
            <a:off x="14200726" y="18120725"/>
            <a:ext cx="7715574" cy="400110"/>
          </a:xfrm>
          <a:prstGeom prst="rect">
            <a:avLst/>
          </a:prstGeom>
          <a:noFill/>
        </p:spPr>
        <p:txBody>
          <a:bodyPr wrap="none" rtlCol="0">
            <a:spAutoFit/>
          </a:bodyPr>
          <a:lstStyle/>
          <a:p>
            <a:r>
              <a:rPr lang="en-US" sz="2000" dirty="0" smtClean="0">
                <a:latin typeface="Times" charset="0"/>
                <a:ea typeface="Times" charset="0"/>
                <a:cs typeface="Times" charset="0"/>
              </a:rPr>
              <a:t>Figure 2. Student survey on their confidence using ultrasound technology.</a:t>
            </a:r>
            <a:endParaRPr lang="en-US" sz="2000" dirty="0">
              <a:latin typeface="Times" charset="0"/>
              <a:ea typeface="Times" charset="0"/>
              <a:cs typeface="Times" charset="0"/>
            </a:endParaRPr>
          </a:p>
        </p:txBody>
      </p:sp>
      <p:sp>
        <p:nvSpPr>
          <p:cNvPr id="46" name="TextBox 45"/>
          <p:cNvSpPr txBox="1"/>
          <p:nvPr/>
        </p:nvSpPr>
        <p:spPr>
          <a:xfrm>
            <a:off x="14208651" y="24311020"/>
            <a:ext cx="9921306" cy="400110"/>
          </a:xfrm>
          <a:prstGeom prst="rect">
            <a:avLst/>
          </a:prstGeom>
          <a:noFill/>
        </p:spPr>
        <p:txBody>
          <a:bodyPr wrap="none" rtlCol="0">
            <a:spAutoFit/>
          </a:bodyPr>
          <a:lstStyle/>
          <a:p>
            <a:r>
              <a:rPr lang="en-US" sz="2000" dirty="0" smtClean="0">
                <a:latin typeface="Times" charset="0"/>
                <a:ea typeface="Times" charset="0"/>
                <a:cs typeface="Times" charset="0"/>
              </a:rPr>
              <a:t>Figure 3. Student survey on their ability to interpret ultrasound images of major organ systems.</a:t>
            </a:r>
            <a:endParaRPr lang="en-US" sz="2000" dirty="0">
              <a:latin typeface="Times" charset="0"/>
              <a:ea typeface="Times" charset="0"/>
              <a:cs typeface="Times" charset="0"/>
            </a:endParaRPr>
          </a:p>
        </p:txBody>
      </p:sp>
      <p:sp>
        <p:nvSpPr>
          <p:cNvPr id="47" name="TextBox 46"/>
          <p:cNvSpPr txBox="1"/>
          <p:nvPr/>
        </p:nvSpPr>
        <p:spPr>
          <a:xfrm>
            <a:off x="14208651" y="30514506"/>
            <a:ext cx="11280652" cy="400110"/>
          </a:xfrm>
          <a:prstGeom prst="rect">
            <a:avLst/>
          </a:prstGeom>
          <a:noFill/>
        </p:spPr>
        <p:txBody>
          <a:bodyPr wrap="none" rtlCol="0">
            <a:spAutoFit/>
          </a:bodyPr>
          <a:lstStyle/>
          <a:p>
            <a:r>
              <a:rPr lang="en-US" sz="2000" dirty="0" smtClean="0">
                <a:latin typeface="Times" charset="0"/>
                <a:ea typeface="Times" charset="0"/>
                <a:cs typeface="Times" charset="0"/>
              </a:rPr>
              <a:t>Figure 4. Student survey on their desire to incorporate addition ultrasound education in the preclinical years.</a:t>
            </a:r>
            <a:endParaRPr lang="en-US" sz="2000" dirty="0">
              <a:latin typeface="Times" charset="0"/>
              <a:ea typeface="Times" charset="0"/>
              <a:cs typeface="Times"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3273</TotalTime>
  <Words>919</Words>
  <Application>Microsoft Macintosh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Times</vt:lpstr>
      <vt:lpstr>Times New Roman</vt:lpstr>
      <vt:lpstr>Arial</vt:lpstr>
      <vt:lpstr>Office Theme</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Ivan V Shevchyk</cp:lastModifiedBy>
  <cp:revision>7</cp:revision>
  <dcterms:modified xsi:type="dcterms:W3CDTF">2017-02-27T00:42:43Z</dcterms:modified>
</cp:coreProperties>
</file>